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45"/>
  </p:notesMasterIdLst>
  <p:sldIdLst>
    <p:sldId id="256" r:id="rId2"/>
    <p:sldId id="433" r:id="rId3"/>
    <p:sldId id="439" r:id="rId4"/>
    <p:sldId id="257" r:id="rId5"/>
    <p:sldId id="435" r:id="rId6"/>
    <p:sldId id="341" r:id="rId7"/>
    <p:sldId id="438" r:id="rId8"/>
    <p:sldId id="342" r:id="rId9"/>
    <p:sldId id="258" r:id="rId10"/>
    <p:sldId id="260" r:id="rId11"/>
    <p:sldId id="434" r:id="rId12"/>
    <p:sldId id="441" r:id="rId13"/>
    <p:sldId id="453" r:id="rId14"/>
    <p:sldId id="462" r:id="rId15"/>
    <p:sldId id="463" r:id="rId16"/>
    <p:sldId id="464" r:id="rId17"/>
    <p:sldId id="442" r:id="rId18"/>
    <p:sldId id="261" r:id="rId19"/>
    <p:sldId id="278" r:id="rId20"/>
    <p:sldId id="279" r:id="rId21"/>
    <p:sldId id="281" r:id="rId22"/>
    <p:sldId id="282" r:id="rId23"/>
    <p:sldId id="262" r:id="rId24"/>
    <p:sldId id="263" r:id="rId25"/>
    <p:sldId id="264" r:id="rId26"/>
    <p:sldId id="456" r:id="rId27"/>
    <p:sldId id="455" r:id="rId28"/>
    <p:sldId id="266" r:id="rId29"/>
    <p:sldId id="268" r:id="rId30"/>
    <p:sldId id="269" r:id="rId31"/>
    <p:sldId id="294" r:id="rId32"/>
    <p:sldId id="267" r:id="rId33"/>
    <p:sldId id="400" r:id="rId34"/>
    <p:sldId id="443" r:id="rId35"/>
    <p:sldId id="444" r:id="rId36"/>
    <p:sldId id="270" r:id="rId37"/>
    <p:sldId id="446" r:id="rId38"/>
    <p:sldId id="447" r:id="rId39"/>
    <p:sldId id="448" r:id="rId40"/>
    <p:sldId id="449" r:id="rId41"/>
    <p:sldId id="450" r:id="rId42"/>
    <p:sldId id="451" r:id="rId43"/>
    <p:sldId id="452" r:id="rId44"/>
    <p:sldId id="272" r:id="rId45"/>
    <p:sldId id="445" r:id="rId46"/>
    <p:sldId id="454" r:id="rId47"/>
    <p:sldId id="283" r:id="rId48"/>
    <p:sldId id="275" r:id="rId49"/>
    <p:sldId id="284" r:id="rId50"/>
    <p:sldId id="285" r:id="rId51"/>
    <p:sldId id="343" r:id="rId52"/>
    <p:sldId id="287" r:id="rId53"/>
    <p:sldId id="286" r:id="rId54"/>
    <p:sldId id="460" r:id="rId55"/>
    <p:sldId id="461" r:id="rId56"/>
    <p:sldId id="288" r:id="rId57"/>
    <p:sldId id="277" r:id="rId58"/>
    <p:sldId id="289" r:id="rId59"/>
    <p:sldId id="425" r:id="rId60"/>
    <p:sldId id="428" r:id="rId61"/>
    <p:sldId id="459" r:id="rId62"/>
    <p:sldId id="458" r:id="rId63"/>
    <p:sldId id="423" r:id="rId64"/>
    <p:sldId id="470" r:id="rId65"/>
    <p:sldId id="471" r:id="rId66"/>
    <p:sldId id="472" r:id="rId67"/>
    <p:sldId id="332" r:id="rId68"/>
    <p:sldId id="419" r:id="rId69"/>
    <p:sldId id="334" r:id="rId70"/>
    <p:sldId id="469" r:id="rId71"/>
    <p:sldId id="338" r:id="rId72"/>
    <p:sldId id="339" r:id="rId73"/>
    <p:sldId id="420" r:id="rId74"/>
    <p:sldId id="465" r:id="rId75"/>
    <p:sldId id="429" r:id="rId76"/>
    <p:sldId id="426" r:id="rId77"/>
    <p:sldId id="427" r:id="rId78"/>
    <p:sldId id="345" r:id="rId79"/>
    <p:sldId id="326" r:id="rId80"/>
    <p:sldId id="356" r:id="rId81"/>
    <p:sldId id="301" r:id="rId82"/>
    <p:sldId id="303" r:id="rId83"/>
    <p:sldId id="308" r:id="rId84"/>
    <p:sldId id="309" r:id="rId85"/>
    <p:sldId id="357" r:id="rId86"/>
    <p:sldId id="431" r:id="rId87"/>
    <p:sldId id="349" r:id="rId88"/>
    <p:sldId id="358" r:id="rId89"/>
    <p:sldId id="359" r:id="rId90"/>
    <p:sldId id="474" r:id="rId91"/>
    <p:sldId id="350" r:id="rId92"/>
    <p:sldId id="317" r:id="rId93"/>
    <p:sldId id="395" r:id="rId94"/>
    <p:sldId id="394" r:id="rId95"/>
    <p:sldId id="376" r:id="rId96"/>
    <p:sldId id="318" r:id="rId97"/>
    <p:sldId id="390" r:id="rId98"/>
    <p:sldId id="319" r:id="rId99"/>
    <p:sldId id="388" r:id="rId100"/>
    <p:sldId id="320" r:id="rId101"/>
    <p:sldId id="379" r:id="rId102"/>
    <p:sldId id="380" r:id="rId103"/>
    <p:sldId id="382" r:id="rId104"/>
    <p:sldId id="385" r:id="rId105"/>
    <p:sldId id="386" r:id="rId106"/>
    <p:sldId id="321" r:id="rId107"/>
    <p:sldId id="323" r:id="rId108"/>
    <p:sldId id="324" r:id="rId109"/>
    <p:sldId id="351" r:id="rId110"/>
    <p:sldId id="369" r:id="rId111"/>
    <p:sldId id="396" r:id="rId112"/>
    <p:sldId id="397" r:id="rId113"/>
    <p:sldId id="352" r:id="rId114"/>
    <p:sldId id="353" r:id="rId115"/>
    <p:sldId id="354" r:id="rId116"/>
    <p:sldId id="367" r:id="rId117"/>
    <p:sldId id="398" r:id="rId118"/>
    <p:sldId id="399" r:id="rId119"/>
    <p:sldId id="403" r:id="rId120"/>
    <p:sldId id="404" r:id="rId121"/>
    <p:sldId id="405" r:id="rId122"/>
    <p:sldId id="407" r:id="rId123"/>
    <p:sldId id="408" r:id="rId124"/>
    <p:sldId id="473" r:id="rId125"/>
    <p:sldId id="475" r:id="rId126"/>
    <p:sldId id="476" r:id="rId127"/>
    <p:sldId id="478" r:id="rId128"/>
    <p:sldId id="479" r:id="rId129"/>
    <p:sldId id="480" r:id="rId130"/>
    <p:sldId id="481" r:id="rId131"/>
    <p:sldId id="482" r:id="rId132"/>
    <p:sldId id="483" r:id="rId133"/>
    <p:sldId id="484" r:id="rId134"/>
    <p:sldId id="485" r:id="rId135"/>
    <p:sldId id="486" r:id="rId136"/>
    <p:sldId id="487" r:id="rId137"/>
    <p:sldId id="488" r:id="rId138"/>
    <p:sldId id="489" r:id="rId139"/>
    <p:sldId id="490" r:id="rId140"/>
    <p:sldId id="491" r:id="rId141"/>
    <p:sldId id="492" r:id="rId142"/>
    <p:sldId id="494" r:id="rId143"/>
    <p:sldId id="409" r:id="rId1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CC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17" autoAdjust="0"/>
    <p:restoredTop sz="94660"/>
  </p:normalViewPr>
  <p:slideViewPr>
    <p:cSldViewPr>
      <p:cViewPr varScale="1">
        <p:scale>
          <a:sx n="86" d="100"/>
          <a:sy n="86" d="100"/>
        </p:scale>
        <p:origin x="1349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tableStyles" Target="tableStyles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359DEE-F0F4-4105-9121-A938EF666A7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r-Latn-RS"/>
        </a:p>
      </dgm:t>
    </dgm:pt>
    <dgm:pt modelId="{45918738-33A8-4C1C-967C-96ACF029AF9E}">
      <dgm:prSet phldrT="[Text]"/>
      <dgm:spPr/>
      <dgm:t>
        <a:bodyPr/>
        <a:lstStyle/>
        <a:p>
          <a:r>
            <a:rPr lang="sr-Cyrl-RS" dirty="0" smtClean="0">
              <a:solidFill>
                <a:schemeClr val="tx1"/>
              </a:solidFill>
            </a:rPr>
            <a:t>ФОКАЛНИ </a:t>
          </a:r>
          <a:endParaRPr lang="sr-Latn-RS" dirty="0">
            <a:solidFill>
              <a:schemeClr val="tx1"/>
            </a:solidFill>
          </a:endParaRPr>
        </a:p>
      </dgm:t>
    </dgm:pt>
    <dgm:pt modelId="{EDEC560B-69FC-41E7-BDFD-C79D7AFA19F0}" type="parTrans" cxnId="{BE1C9580-E9FB-4A69-89DC-CB0152FB0B91}">
      <dgm:prSet/>
      <dgm:spPr/>
      <dgm:t>
        <a:bodyPr/>
        <a:lstStyle/>
        <a:p>
          <a:endParaRPr lang="sr-Latn-RS"/>
        </a:p>
      </dgm:t>
    </dgm:pt>
    <dgm:pt modelId="{03BB708D-41DB-452A-A8E8-A5EAC2AAFA8E}" type="sibTrans" cxnId="{BE1C9580-E9FB-4A69-89DC-CB0152FB0B91}">
      <dgm:prSet/>
      <dgm:spPr/>
      <dgm:t>
        <a:bodyPr/>
        <a:lstStyle/>
        <a:p>
          <a:endParaRPr lang="sr-Latn-RS"/>
        </a:p>
      </dgm:t>
    </dgm:pt>
    <dgm:pt modelId="{4851AF9A-6E63-4081-A372-38BE03521D1D}">
      <dgm:prSet phldrT="[Text]"/>
      <dgm:spPr/>
      <dgm:t>
        <a:bodyPr/>
        <a:lstStyle/>
        <a:p>
          <a:r>
            <a:rPr lang="sr-Cyrl-RS" dirty="0" smtClean="0">
              <a:solidFill>
                <a:schemeClr val="tx1"/>
              </a:solidFill>
            </a:rPr>
            <a:t>ГЕНЕРАЛИЗОВАНИ </a:t>
          </a:r>
          <a:endParaRPr lang="sr-Latn-RS" dirty="0">
            <a:solidFill>
              <a:schemeClr val="tx1"/>
            </a:solidFill>
          </a:endParaRPr>
        </a:p>
      </dgm:t>
    </dgm:pt>
    <dgm:pt modelId="{1C204980-55EE-412A-8725-D3A328FD06D1}" type="parTrans" cxnId="{775F3B8C-A6BD-4A8D-92CB-B8C86B8D02B8}">
      <dgm:prSet/>
      <dgm:spPr/>
      <dgm:t>
        <a:bodyPr/>
        <a:lstStyle/>
        <a:p>
          <a:endParaRPr lang="sr-Latn-RS"/>
        </a:p>
      </dgm:t>
    </dgm:pt>
    <dgm:pt modelId="{6CFC7096-C49B-4CF2-9357-2B2B7AE8CC39}" type="sibTrans" cxnId="{775F3B8C-A6BD-4A8D-92CB-B8C86B8D02B8}">
      <dgm:prSet/>
      <dgm:spPr/>
      <dgm:t>
        <a:bodyPr/>
        <a:lstStyle/>
        <a:p>
          <a:endParaRPr lang="sr-Latn-RS"/>
        </a:p>
      </dgm:t>
    </dgm:pt>
    <dgm:pt modelId="{C68B1D86-C4F6-4029-8D4F-FF5C3C594C54}">
      <dgm:prSet phldrT="[Text]"/>
      <dgm:spPr/>
      <dgm:t>
        <a:bodyPr/>
        <a:lstStyle/>
        <a:p>
          <a:r>
            <a:rPr lang="sr-Cyrl-RS" dirty="0" smtClean="0">
              <a:solidFill>
                <a:schemeClr val="tx1"/>
              </a:solidFill>
            </a:rPr>
            <a:t>СА НЕПОЗНАТОМ ЛОКАЛИЗАЦИЈОМ</a:t>
          </a:r>
          <a:endParaRPr lang="sr-Latn-RS" dirty="0">
            <a:solidFill>
              <a:schemeClr val="tx1"/>
            </a:solidFill>
          </a:endParaRPr>
        </a:p>
      </dgm:t>
    </dgm:pt>
    <dgm:pt modelId="{03770425-F3BB-4D1C-A10D-E978EAA84F5D}" type="parTrans" cxnId="{5AE77556-0490-4594-8305-9DFC8B669C33}">
      <dgm:prSet/>
      <dgm:spPr/>
      <dgm:t>
        <a:bodyPr/>
        <a:lstStyle/>
        <a:p>
          <a:endParaRPr lang="sr-Latn-RS"/>
        </a:p>
      </dgm:t>
    </dgm:pt>
    <dgm:pt modelId="{63E27530-7B33-42EC-BC61-573430474F70}" type="sibTrans" cxnId="{5AE77556-0490-4594-8305-9DFC8B669C33}">
      <dgm:prSet/>
      <dgm:spPr/>
      <dgm:t>
        <a:bodyPr/>
        <a:lstStyle/>
        <a:p>
          <a:endParaRPr lang="sr-Latn-RS"/>
        </a:p>
      </dgm:t>
    </dgm:pt>
    <dgm:pt modelId="{1EF3C455-F516-4B12-9A37-7FA571E9B965}" type="pres">
      <dgm:prSet presAssocID="{E4359DEE-F0F4-4105-9121-A938EF666A7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r-Latn-RS"/>
        </a:p>
      </dgm:t>
    </dgm:pt>
    <dgm:pt modelId="{5D4232E1-31E2-43F7-8102-316A810E421E}" type="pres">
      <dgm:prSet presAssocID="{45918738-33A8-4C1C-967C-96ACF029AF9E}" presName="parentLin" presStyleCnt="0"/>
      <dgm:spPr/>
    </dgm:pt>
    <dgm:pt modelId="{F6E774FA-A196-4E63-B0E5-BCB7BEEEDB44}" type="pres">
      <dgm:prSet presAssocID="{45918738-33A8-4C1C-967C-96ACF029AF9E}" presName="parentLeftMargin" presStyleLbl="node1" presStyleIdx="0" presStyleCnt="3"/>
      <dgm:spPr/>
      <dgm:t>
        <a:bodyPr/>
        <a:lstStyle/>
        <a:p>
          <a:endParaRPr lang="sr-Latn-RS"/>
        </a:p>
      </dgm:t>
    </dgm:pt>
    <dgm:pt modelId="{BD16DA95-3C48-4DAE-96E1-3446CDC49453}" type="pres">
      <dgm:prSet presAssocID="{45918738-33A8-4C1C-967C-96ACF029AF9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47740A85-7F5F-41D9-9884-C2FF204AFD49}" type="pres">
      <dgm:prSet presAssocID="{45918738-33A8-4C1C-967C-96ACF029AF9E}" presName="negativeSpace" presStyleCnt="0"/>
      <dgm:spPr/>
    </dgm:pt>
    <dgm:pt modelId="{FBEA798A-CCB3-4341-85F2-7E0811D789E6}" type="pres">
      <dgm:prSet presAssocID="{45918738-33A8-4C1C-967C-96ACF029AF9E}" presName="childText" presStyleLbl="conFgAcc1" presStyleIdx="0" presStyleCnt="3">
        <dgm:presLayoutVars>
          <dgm:bulletEnabled val="1"/>
        </dgm:presLayoutVars>
      </dgm:prSet>
      <dgm:spPr/>
    </dgm:pt>
    <dgm:pt modelId="{09458599-E029-4938-8BF1-176588875A5B}" type="pres">
      <dgm:prSet presAssocID="{03BB708D-41DB-452A-A8E8-A5EAC2AAFA8E}" presName="spaceBetweenRectangles" presStyleCnt="0"/>
      <dgm:spPr/>
    </dgm:pt>
    <dgm:pt modelId="{273B4507-B4F2-4BA2-A7F6-C1852F9657E1}" type="pres">
      <dgm:prSet presAssocID="{4851AF9A-6E63-4081-A372-38BE03521D1D}" presName="parentLin" presStyleCnt="0"/>
      <dgm:spPr/>
    </dgm:pt>
    <dgm:pt modelId="{7C2D31A4-7797-41EE-84D7-58521DE4FC81}" type="pres">
      <dgm:prSet presAssocID="{4851AF9A-6E63-4081-A372-38BE03521D1D}" presName="parentLeftMargin" presStyleLbl="node1" presStyleIdx="0" presStyleCnt="3"/>
      <dgm:spPr/>
      <dgm:t>
        <a:bodyPr/>
        <a:lstStyle/>
        <a:p>
          <a:endParaRPr lang="sr-Latn-RS"/>
        </a:p>
      </dgm:t>
    </dgm:pt>
    <dgm:pt modelId="{0319985F-E93B-4A7B-B31E-88B9A6757F2C}" type="pres">
      <dgm:prSet presAssocID="{4851AF9A-6E63-4081-A372-38BE03521D1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40C6A54A-EF53-44A2-B34A-30534ADF5FFD}" type="pres">
      <dgm:prSet presAssocID="{4851AF9A-6E63-4081-A372-38BE03521D1D}" presName="negativeSpace" presStyleCnt="0"/>
      <dgm:spPr/>
    </dgm:pt>
    <dgm:pt modelId="{F51C5CC9-6254-4D03-A84B-74C33F807BB8}" type="pres">
      <dgm:prSet presAssocID="{4851AF9A-6E63-4081-A372-38BE03521D1D}" presName="childText" presStyleLbl="conFgAcc1" presStyleIdx="1" presStyleCnt="3">
        <dgm:presLayoutVars>
          <dgm:bulletEnabled val="1"/>
        </dgm:presLayoutVars>
      </dgm:prSet>
      <dgm:spPr/>
    </dgm:pt>
    <dgm:pt modelId="{869F2669-7DE5-4F9C-ABD8-EFEC3EE08F19}" type="pres">
      <dgm:prSet presAssocID="{6CFC7096-C49B-4CF2-9357-2B2B7AE8CC39}" presName="spaceBetweenRectangles" presStyleCnt="0"/>
      <dgm:spPr/>
    </dgm:pt>
    <dgm:pt modelId="{B4968027-B4A1-4E1B-B594-0CB174E9519B}" type="pres">
      <dgm:prSet presAssocID="{C68B1D86-C4F6-4029-8D4F-FF5C3C594C54}" presName="parentLin" presStyleCnt="0"/>
      <dgm:spPr/>
    </dgm:pt>
    <dgm:pt modelId="{E2408CB5-1DE7-4207-957A-6995230EB64A}" type="pres">
      <dgm:prSet presAssocID="{C68B1D86-C4F6-4029-8D4F-FF5C3C594C54}" presName="parentLeftMargin" presStyleLbl="node1" presStyleIdx="1" presStyleCnt="3"/>
      <dgm:spPr/>
      <dgm:t>
        <a:bodyPr/>
        <a:lstStyle/>
        <a:p>
          <a:endParaRPr lang="sr-Latn-RS"/>
        </a:p>
      </dgm:t>
    </dgm:pt>
    <dgm:pt modelId="{5A52A4D0-D38D-4C63-A989-49E08927D555}" type="pres">
      <dgm:prSet presAssocID="{C68B1D86-C4F6-4029-8D4F-FF5C3C594C54}" presName="parentText" presStyleLbl="node1" presStyleIdx="2" presStyleCnt="3" custLinFactNeighborY="-2734">
        <dgm:presLayoutVars>
          <dgm:chMax val="0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B7855DB4-C531-40BD-948B-FD30F96CCB00}" type="pres">
      <dgm:prSet presAssocID="{C68B1D86-C4F6-4029-8D4F-FF5C3C594C54}" presName="negativeSpace" presStyleCnt="0"/>
      <dgm:spPr/>
    </dgm:pt>
    <dgm:pt modelId="{0EFCDF56-9A2C-4342-A329-38E59EE60C31}" type="pres">
      <dgm:prSet presAssocID="{C68B1D86-C4F6-4029-8D4F-FF5C3C594C5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E9382D3-2752-4F30-919B-71433FCC6698}" type="presOf" srcId="{45918738-33A8-4C1C-967C-96ACF029AF9E}" destId="{F6E774FA-A196-4E63-B0E5-BCB7BEEEDB44}" srcOrd="0" destOrd="0" presId="urn:microsoft.com/office/officeart/2005/8/layout/list1"/>
    <dgm:cxn modelId="{8AB403B4-3C0B-401B-B2F3-8FE565B659AC}" type="presOf" srcId="{45918738-33A8-4C1C-967C-96ACF029AF9E}" destId="{BD16DA95-3C48-4DAE-96E1-3446CDC49453}" srcOrd="1" destOrd="0" presId="urn:microsoft.com/office/officeart/2005/8/layout/list1"/>
    <dgm:cxn modelId="{775F3B8C-A6BD-4A8D-92CB-B8C86B8D02B8}" srcId="{E4359DEE-F0F4-4105-9121-A938EF666A76}" destId="{4851AF9A-6E63-4081-A372-38BE03521D1D}" srcOrd="1" destOrd="0" parTransId="{1C204980-55EE-412A-8725-D3A328FD06D1}" sibTransId="{6CFC7096-C49B-4CF2-9357-2B2B7AE8CC39}"/>
    <dgm:cxn modelId="{5AE77556-0490-4594-8305-9DFC8B669C33}" srcId="{E4359DEE-F0F4-4105-9121-A938EF666A76}" destId="{C68B1D86-C4F6-4029-8D4F-FF5C3C594C54}" srcOrd="2" destOrd="0" parTransId="{03770425-F3BB-4D1C-A10D-E978EAA84F5D}" sibTransId="{63E27530-7B33-42EC-BC61-573430474F70}"/>
    <dgm:cxn modelId="{BE1C9580-E9FB-4A69-89DC-CB0152FB0B91}" srcId="{E4359DEE-F0F4-4105-9121-A938EF666A76}" destId="{45918738-33A8-4C1C-967C-96ACF029AF9E}" srcOrd="0" destOrd="0" parTransId="{EDEC560B-69FC-41E7-BDFD-C79D7AFA19F0}" sibTransId="{03BB708D-41DB-452A-A8E8-A5EAC2AAFA8E}"/>
    <dgm:cxn modelId="{C21549AA-B59E-4423-BED3-58EED5E8F34E}" type="presOf" srcId="{4851AF9A-6E63-4081-A372-38BE03521D1D}" destId="{7C2D31A4-7797-41EE-84D7-58521DE4FC81}" srcOrd="0" destOrd="0" presId="urn:microsoft.com/office/officeart/2005/8/layout/list1"/>
    <dgm:cxn modelId="{FDAE0E2C-1F49-4C3E-A9B6-858B36D9C9B1}" type="presOf" srcId="{C68B1D86-C4F6-4029-8D4F-FF5C3C594C54}" destId="{E2408CB5-1DE7-4207-957A-6995230EB64A}" srcOrd="0" destOrd="0" presId="urn:microsoft.com/office/officeart/2005/8/layout/list1"/>
    <dgm:cxn modelId="{BC25F2E6-231C-4A12-9FE3-D144D0FA90C3}" type="presOf" srcId="{4851AF9A-6E63-4081-A372-38BE03521D1D}" destId="{0319985F-E93B-4A7B-B31E-88B9A6757F2C}" srcOrd="1" destOrd="0" presId="urn:microsoft.com/office/officeart/2005/8/layout/list1"/>
    <dgm:cxn modelId="{7298E793-278E-44E4-A5C2-7654DB1FD4E5}" type="presOf" srcId="{E4359DEE-F0F4-4105-9121-A938EF666A76}" destId="{1EF3C455-F516-4B12-9A37-7FA571E9B965}" srcOrd="0" destOrd="0" presId="urn:microsoft.com/office/officeart/2005/8/layout/list1"/>
    <dgm:cxn modelId="{24F286BD-84C1-49DA-A991-674410CDDE7A}" type="presOf" srcId="{C68B1D86-C4F6-4029-8D4F-FF5C3C594C54}" destId="{5A52A4D0-D38D-4C63-A989-49E08927D555}" srcOrd="1" destOrd="0" presId="urn:microsoft.com/office/officeart/2005/8/layout/list1"/>
    <dgm:cxn modelId="{EA85CAB0-F6FC-4A1A-8904-3D156AD5F6FC}" type="presParOf" srcId="{1EF3C455-F516-4B12-9A37-7FA571E9B965}" destId="{5D4232E1-31E2-43F7-8102-316A810E421E}" srcOrd="0" destOrd="0" presId="urn:microsoft.com/office/officeart/2005/8/layout/list1"/>
    <dgm:cxn modelId="{F3F69169-29D4-40EB-A74A-C1C4EAD74C97}" type="presParOf" srcId="{5D4232E1-31E2-43F7-8102-316A810E421E}" destId="{F6E774FA-A196-4E63-B0E5-BCB7BEEEDB44}" srcOrd="0" destOrd="0" presId="urn:microsoft.com/office/officeart/2005/8/layout/list1"/>
    <dgm:cxn modelId="{732E2D2A-0097-435F-93F8-FF7DC6119155}" type="presParOf" srcId="{5D4232E1-31E2-43F7-8102-316A810E421E}" destId="{BD16DA95-3C48-4DAE-96E1-3446CDC49453}" srcOrd="1" destOrd="0" presId="urn:microsoft.com/office/officeart/2005/8/layout/list1"/>
    <dgm:cxn modelId="{9A262D98-AC3A-4093-95C9-BDC5DC060A06}" type="presParOf" srcId="{1EF3C455-F516-4B12-9A37-7FA571E9B965}" destId="{47740A85-7F5F-41D9-9884-C2FF204AFD49}" srcOrd="1" destOrd="0" presId="urn:microsoft.com/office/officeart/2005/8/layout/list1"/>
    <dgm:cxn modelId="{8D62E020-2D44-44A0-A22A-905BC80BF510}" type="presParOf" srcId="{1EF3C455-F516-4B12-9A37-7FA571E9B965}" destId="{FBEA798A-CCB3-4341-85F2-7E0811D789E6}" srcOrd="2" destOrd="0" presId="urn:microsoft.com/office/officeart/2005/8/layout/list1"/>
    <dgm:cxn modelId="{7DC45AEB-E239-4F3B-9EF9-CB06C21D617F}" type="presParOf" srcId="{1EF3C455-F516-4B12-9A37-7FA571E9B965}" destId="{09458599-E029-4938-8BF1-176588875A5B}" srcOrd="3" destOrd="0" presId="urn:microsoft.com/office/officeart/2005/8/layout/list1"/>
    <dgm:cxn modelId="{03FE5623-5ED4-42EE-A196-F10B2E01AAF1}" type="presParOf" srcId="{1EF3C455-F516-4B12-9A37-7FA571E9B965}" destId="{273B4507-B4F2-4BA2-A7F6-C1852F9657E1}" srcOrd="4" destOrd="0" presId="urn:microsoft.com/office/officeart/2005/8/layout/list1"/>
    <dgm:cxn modelId="{143C4504-24EB-4AB7-B16C-07442EA53CBB}" type="presParOf" srcId="{273B4507-B4F2-4BA2-A7F6-C1852F9657E1}" destId="{7C2D31A4-7797-41EE-84D7-58521DE4FC81}" srcOrd="0" destOrd="0" presId="urn:microsoft.com/office/officeart/2005/8/layout/list1"/>
    <dgm:cxn modelId="{01E7A9A0-F315-4EB5-9682-E9A91CF8CFD0}" type="presParOf" srcId="{273B4507-B4F2-4BA2-A7F6-C1852F9657E1}" destId="{0319985F-E93B-4A7B-B31E-88B9A6757F2C}" srcOrd="1" destOrd="0" presId="urn:microsoft.com/office/officeart/2005/8/layout/list1"/>
    <dgm:cxn modelId="{490A2354-DE92-45BF-ABD9-B2B045065D30}" type="presParOf" srcId="{1EF3C455-F516-4B12-9A37-7FA571E9B965}" destId="{40C6A54A-EF53-44A2-B34A-30534ADF5FFD}" srcOrd="5" destOrd="0" presId="urn:microsoft.com/office/officeart/2005/8/layout/list1"/>
    <dgm:cxn modelId="{C6A95E6A-6CBD-4F07-809B-F3F6F97D928F}" type="presParOf" srcId="{1EF3C455-F516-4B12-9A37-7FA571E9B965}" destId="{F51C5CC9-6254-4D03-A84B-74C33F807BB8}" srcOrd="6" destOrd="0" presId="urn:microsoft.com/office/officeart/2005/8/layout/list1"/>
    <dgm:cxn modelId="{901152E3-ADF6-4F16-8C80-EED8880EAEA0}" type="presParOf" srcId="{1EF3C455-F516-4B12-9A37-7FA571E9B965}" destId="{869F2669-7DE5-4F9C-ABD8-EFEC3EE08F19}" srcOrd="7" destOrd="0" presId="urn:microsoft.com/office/officeart/2005/8/layout/list1"/>
    <dgm:cxn modelId="{E12E2C70-4F9F-4EA2-ACA9-6A323FF94388}" type="presParOf" srcId="{1EF3C455-F516-4B12-9A37-7FA571E9B965}" destId="{B4968027-B4A1-4E1B-B594-0CB174E9519B}" srcOrd="8" destOrd="0" presId="urn:microsoft.com/office/officeart/2005/8/layout/list1"/>
    <dgm:cxn modelId="{47CD8F00-2929-4CFA-AF3A-2511FEDEDF62}" type="presParOf" srcId="{B4968027-B4A1-4E1B-B594-0CB174E9519B}" destId="{E2408CB5-1DE7-4207-957A-6995230EB64A}" srcOrd="0" destOrd="0" presId="urn:microsoft.com/office/officeart/2005/8/layout/list1"/>
    <dgm:cxn modelId="{752A913D-2D2D-45F3-ACE2-5BAF2C1E26A5}" type="presParOf" srcId="{B4968027-B4A1-4E1B-B594-0CB174E9519B}" destId="{5A52A4D0-D38D-4C63-A989-49E08927D555}" srcOrd="1" destOrd="0" presId="urn:microsoft.com/office/officeart/2005/8/layout/list1"/>
    <dgm:cxn modelId="{F488B4F2-A2B2-4D47-8857-9E718DD20DA7}" type="presParOf" srcId="{1EF3C455-F516-4B12-9A37-7FA571E9B965}" destId="{B7855DB4-C531-40BD-948B-FD30F96CCB00}" srcOrd="9" destOrd="0" presId="urn:microsoft.com/office/officeart/2005/8/layout/list1"/>
    <dgm:cxn modelId="{B7446A2F-BBD4-4EC3-8A59-90E69F4531A4}" type="presParOf" srcId="{1EF3C455-F516-4B12-9A37-7FA571E9B965}" destId="{0EFCDF56-9A2C-4342-A329-38E59EE60C3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E4C914-ABD4-4ED2-B349-C68E54A4B22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r-Latn-RS"/>
        </a:p>
      </dgm:t>
    </dgm:pt>
    <dgm:pt modelId="{4241479F-9A8B-432C-B2A1-AB9CE3EB290E}">
      <dgm:prSet phldrT="[Text]"/>
      <dgm:spPr/>
      <dgm:t>
        <a:bodyPr/>
        <a:lstStyle/>
        <a:p>
          <a:r>
            <a:rPr lang="sr-Cyrl-RS" dirty="0" smtClean="0">
              <a:solidFill>
                <a:schemeClr val="tx1"/>
              </a:solidFill>
            </a:rPr>
            <a:t>Са помућеном свести</a:t>
          </a:r>
          <a:endParaRPr lang="sr-Latn-RS" dirty="0">
            <a:solidFill>
              <a:schemeClr val="tx1"/>
            </a:solidFill>
          </a:endParaRPr>
        </a:p>
      </dgm:t>
    </dgm:pt>
    <dgm:pt modelId="{7307D532-AD20-4237-8510-1E04E22ACD20}" type="parTrans" cxnId="{E5CFE1BB-DE3A-4F12-B33A-B86143F0538D}">
      <dgm:prSet/>
      <dgm:spPr/>
      <dgm:t>
        <a:bodyPr/>
        <a:lstStyle/>
        <a:p>
          <a:endParaRPr lang="sr-Latn-RS"/>
        </a:p>
      </dgm:t>
    </dgm:pt>
    <dgm:pt modelId="{BCFAADE2-E851-4091-8D82-491C12204757}" type="sibTrans" cxnId="{E5CFE1BB-DE3A-4F12-B33A-B86143F0538D}">
      <dgm:prSet/>
      <dgm:spPr/>
      <dgm:t>
        <a:bodyPr/>
        <a:lstStyle/>
        <a:p>
          <a:endParaRPr lang="sr-Latn-RS"/>
        </a:p>
      </dgm:t>
    </dgm:pt>
    <dgm:pt modelId="{E91CC3C4-3F6D-43D8-8EA7-4F285709E666}">
      <dgm:prSet phldrT="[Text]"/>
      <dgm:spPr/>
      <dgm:t>
        <a:bodyPr/>
        <a:lstStyle/>
        <a:p>
          <a:r>
            <a:rPr lang="sr-Cyrl-RS" dirty="0" smtClean="0"/>
            <a:t>Моторни и не-моторни</a:t>
          </a:r>
          <a:endParaRPr lang="sr-Latn-RS" dirty="0"/>
        </a:p>
      </dgm:t>
    </dgm:pt>
    <dgm:pt modelId="{0F9C9097-0826-4FAE-8AB2-B5D7309CF53D}" type="sibTrans" cxnId="{79063E59-8A35-4DAF-AAB0-A061350BDAA7}">
      <dgm:prSet/>
      <dgm:spPr/>
      <dgm:t>
        <a:bodyPr/>
        <a:lstStyle/>
        <a:p>
          <a:endParaRPr lang="sr-Latn-RS"/>
        </a:p>
      </dgm:t>
    </dgm:pt>
    <dgm:pt modelId="{168D0F2A-098E-41F1-A847-533D699515C4}" type="parTrans" cxnId="{79063E59-8A35-4DAF-AAB0-A061350BDAA7}">
      <dgm:prSet/>
      <dgm:spPr/>
      <dgm:t>
        <a:bodyPr/>
        <a:lstStyle/>
        <a:p>
          <a:endParaRPr lang="sr-Latn-RS"/>
        </a:p>
      </dgm:t>
    </dgm:pt>
    <dgm:pt modelId="{412BC062-3F82-4106-9238-948B7BEC0C3E}">
      <dgm:prSet phldrT="[Text]"/>
      <dgm:spPr/>
      <dgm:t>
        <a:bodyPr/>
        <a:lstStyle/>
        <a:p>
          <a:r>
            <a:rPr lang="sr-Cyrl-RS" dirty="0" smtClean="0"/>
            <a:t>Моторни и не-моторни</a:t>
          </a:r>
          <a:endParaRPr lang="sr-Latn-RS" dirty="0"/>
        </a:p>
      </dgm:t>
    </dgm:pt>
    <dgm:pt modelId="{0E3D30F4-C32F-4531-945E-A86387ABC443}" type="sibTrans" cxnId="{051CC398-ED4A-45AA-A149-6C47D837DBA2}">
      <dgm:prSet/>
      <dgm:spPr/>
      <dgm:t>
        <a:bodyPr/>
        <a:lstStyle/>
        <a:p>
          <a:endParaRPr lang="sr-Latn-RS"/>
        </a:p>
      </dgm:t>
    </dgm:pt>
    <dgm:pt modelId="{2824F7E8-A23D-4558-9F46-C00FFCFCC422}" type="parTrans" cxnId="{051CC398-ED4A-45AA-A149-6C47D837DBA2}">
      <dgm:prSet/>
      <dgm:spPr/>
      <dgm:t>
        <a:bodyPr/>
        <a:lstStyle/>
        <a:p>
          <a:endParaRPr lang="sr-Latn-RS"/>
        </a:p>
      </dgm:t>
    </dgm:pt>
    <dgm:pt modelId="{91960748-33A5-427F-B60D-5203B2BA63C3}">
      <dgm:prSet phldrT="[Text]"/>
      <dgm:spPr/>
      <dgm:t>
        <a:bodyPr/>
        <a:lstStyle/>
        <a:p>
          <a:r>
            <a:rPr lang="sr-Cyrl-RS" dirty="0" smtClean="0">
              <a:solidFill>
                <a:schemeClr val="tx1"/>
              </a:solidFill>
            </a:rPr>
            <a:t>Са очуваном свести</a:t>
          </a:r>
          <a:endParaRPr lang="sr-Latn-RS" dirty="0">
            <a:solidFill>
              <a:schemeClr val="tx1"/>
            </a:solidFill>
          </a:endParaRPr>
        </a:p>
      </dgm:t>
    </dgm:pt>
    <dgm:pt modelId="{3702A87C-6574-47AF-9AF2-46C72BE3AF5B}" type="sibTrans" cxnId="{40A64A6E-73FE-48CF-8D8F-4A7BEFA11BAC}">
      <dgm:prSet/>
      <dgm:spPr/>
      <dgm:t>
        <a:bodyPr/>
        <a:lstStyle/>
        <a:p>
          <a:endParaRPr lang="sr-Latn-RS"/>
        </a:p>
      </dgm:t>
    </dgm:pt>
    <dgm:pt modelId="{0933D6C5-E4AF-4C25-8D99-ECF93B89CBD8}" type="parTrans" cxnId="{40A64A6E-73FE-48CF-8D8F-4A7BEFA11BAC}">
      <dgm:prSet/>
      <dgm:spPr/>
      <dgm:t>
        <a:bodyPr/>
        <a:lstStyle/>
        <a:p>
          <a:endParaRPr lang="sr-Latn-RS"/>
        </a:p>
      </dgm:t>
    </dgm:pt>
    <dgm:pt modelId="{D2C665F9-5733-413C-A4AB-597CDA865316}" type="pres">
      <dgm:prSet presAssocID="{C4E4C914-ABD4-4ED2-B349-C68E54A4B22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r-Latn-RS"/>
        </a:p>
      </dgm:t>
    </dgm:pt>
    <dgm:pt modelId="{7B3D2F01-F688-4261-AE07-DE185B48E289}" type="pres">
      <dgm:prSet presAssocID="{91960748-33A5-427F-B60D-5203B2BA63C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0DA22774-FCC9-4C9C-A76C-ADEE69DC0F0D}" type="pres">
      <dgm:prSet presAssocID="{91960748-33A5-427F-B60D-5203B2BA63C3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972893E5-F8CB-43C3-A615-902A4CF2C694}" type="pres">
      <dgm:prSet presAssocID="{4241479F-9A8B-432C-B2A1-AB9CE3EB290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1A10F5AA-86B2-4A6C-AE4B-E395B76BE4EA}" type="pres">
      <dgm:prSet presAssocID="{4241479F-9A8B-432C-B2A1-AB9CE3EB290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</dgm:ptLst>
  <dgm:cxnLst>
    <dgm:cxn modelId="{79063E59-8A35-4DAF-AAB0-A061350BDAA7}" srcId="{4241479F-9A8B-432C-B2A1-AB9CE3EB290E}" destId="{E91CC3C4-3F6D-43D8-8EA7-4F285709E666}" srcOrd="0" destOrd="0" parTransId="{168D0F2A-098E-41F1-A847-533D699515C4}" sibTransId="{0F9C9097-0826-4FAE-8AB2-B5D7309CF53D}"/>
    <dgm:cxn modelId="{E5CFE1BB-DE3A-4F12-B33A-B86143F0538D}" srcId="{C4E4C914-ABD4-4ED2-B349-C68E54A4B22D}" destId="{4241479F-9A8B-432C-B2A1-AB9CE3EB290E}" srcOrd="1" destOrd="0" parTransId="{7307D532-AD20-4237-8510-1E04E22ACD20}" sibTransId="{BCFAADE2-E851-4091-8D82-491C12204757}"/>
    <dgm:cxn modelId="{582DB415-B414-4DEF-A8D8-DFB3A1653C6D}" type="presOf" srcId="{412BC062-3F82-4106-9238-948B7BEC0C3E}" destId="{0DA22774-FCC9-4C9C-A76C-ADEE69DC0F0D}" srcOrd="0" destOrd="0" presId="urn:microsoft.com/office/officeart/2005/8/layout/vList2"/>
    <dgm:cxn modelId="{79484259-B594-4E7A-BF8D-43A7351C3046}" type="presOf" srcId="{C4E4C914-ABD4-4ED2-B349-C68E54A4B22D}" destId="{D2C665F9-5733-413C-A4AB-597CDA865316}" srcOrd="0" destOrd="0" presId="urn:microsoft.com/office/officeart/2005/8/layout/vList2"/>
    <dgm:cxn modelId="{051CC398-ED4A-45AA-A149-6C47D837DBA2}" srcId="{91960748-33A5-427F-B60D-5203B2BA63C3}" destId="{412BC062-3F82-4106-9238-948B7BEC0C3E}" srcOrd="0" destOrd="0" parTransId="{2824F7E8-A23D-4558-9F46-C00FFCFCC422}" sibTransId="{0E3D30F4-C32F-4531-945E-A86387ABC443}"/>
    <dgm:cxn modelId="{40A64A6E-73FE-48CF-8D8F-4A7BEFA11BAC}" srcId="{C4E4C914-ABD4-4ED2-B349-C68E54A4B22D}" destId="{91960748-33A5-427F-B60D-5203B2BA63C3}" srcOrd="0" destOrd="0" parTransId="{0933D6C5-E4AF-4C25-8D99-ECF93B89CBD8}" sibTransId="{3702A87C-6574-47AF-9AF2-46C72BE3AF5B}"/>
    <dgm:cxn modelId="{0DDA50EF-3AED-4989-A4E5-83294985F42E}" type="presOf" srcId="{91960748-33A5-427F-B60D-5203B2BA63C3}" destId="{7B3D2F01-F688-4261-AE07-DE185B48E289}" srcOrd="0" destOrd="0" presId="urn:microsoft.com/office/officeart/2005/8/layout/vList2"/>
    <dgm:cxn modelId="{5FD2C3A6-979F-4DE2-8A6D-32C90D4057DC}" type="presOf" srcId="{E91CC3C4-3F6D-43D8-8EA7-4F285709E666}" destId="{1A10F5AA-86B2-4A6C-AE4B-E395B76BE4EA}" srcOrd="0" destOrd="0" presId="urn:microsoft.com/office/officeart/2005/8/layout/vList2"/>
    <dgm:cxn modelId="{22346DBB-9853-4CF6-8273-D5796EAB07C2}" type="presOf" srcId="{4241479F-9A8B-432C-B2A1-AB9CE3EB290E}" destId="{972893E5-F8CB-43C3-A615-902A4CF2C694}" srcOrd="0" destOrd="0" presId="urn:microsoft.com/office/officeart/2005/8/layout/vList2"/>
    <dgm:cxn modelId="{307BCF7A-B3C2-4EBE-9F73-F57856665D31}" type="presParOf" srcId="{D2C665F9-5733-413C-A4AB-597CDA865316}" destId="{7B3D2F01-F688-4261-AE07-DE185B48E289}" srcOrd="0" destOrd="0" presId="urn:microsoft.com/office/officeart/2005/8/layout/vList2"/>
    <dgm:cxn modelId="{435CE9FD-5211-4F36-BE0D-76B3601A1255}" type="presParOf" srcId="{D2C665F9-5733-413C-A4AB-597CDA865316}" destId="{0DA22774-FCC9-4C9C-A76C-ADEE69DC0F0D}" srcOrd="1" destOrd="0" presId="urn:microsoft.com/office/officeart/2005/8/layout/vList2"/>
    <dgm:cxn modelId="{F1B644D8-7558-4748-8F0C-A9A0D0AC1FC2}" type="presParOf" srcId="{D2C665F9-5733-413C-A4AB-597CDA865316}" destId="{972893E5-F8CB-43C3-A615-902A4CF2C694}" srcOrd="2" destOrd="0" presId="urn:microsoft.com/office/officeart/2005/8/layout/vList2"/>
    <dgm:cxn modelId="{C770E449-3C97-484C-BBFF-CBD5F43F0F79}" type="presParOf" srcId="{D2C665F9-5733-413C-A4AB-597CDA865316}" destId="{1A10F5AA-86B2-4A6C-AE4B-E395B76BE4E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B1BFEA-9272-4B16-8437-1DBB963D0AD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r-Latn-RS"/>
        </a:p>
      </dgm:t>
    </dgm:pt>
    <dgm:pt modelId="{A129DFB8-C181-4356-9A3B-F44F7E6A0F3F}">
      <dgm:prSet phldrT="[Text]" custT="1"/>
      <dgm:spPr/>
      <dgm:t>
        <a:bodyPr/>
        <a:lstStyle/>
        <a:p>
          <a:r>
            <a:rPr lang="sr-Cyrl-R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Одређивање типа напада (са фокалним почетком, са генерализованим почетком и са непознатим почетком напада)</a:t>
          </a:r>
          <a:endParaRPr lang="sr-Latn-RS" sz="1600" dirty="0">
            <a:solidFill>
              <a:schemeClr val="tx1"/>
            </a:solidFill>
          </a:endParaRPr>
        </a:p>
      </dgm:t>
    </dgm:pt>
    <dgm:pt modelId="{2FEFF3A8-CA6A-4314-8D61-6125087D32DE}" type="parTrans" cxnId="{73D5F080-6FE4-4DA3-9E67-8E9521780E47}">
      <dgm:prSet/>
      <dgm:spPr/>
      <dgm:t>
        <a:bodyPr/>
        <a:lstStyle/>
        <a:p>
          <a:endParaRPr lang="sr-Latn-RS"/>
        </a:p>
      </dgm:t>
    </dgm:pt>
    <dgm:pt modelId="{5C0C7F60-EA79-40F7-8B94-28DA72220659}" type="sibTrans" cxnId="{73D5F080-6FE4-4DA3-9E67-8E9521780E47}">
      <dgm:prSet/>
      <dgm:spPr/>
      <dgm:t>
        <a:bodyPr/>
        <a:lstStyle/>
        <a:p>
          <a:endParaRPr lang="sr-Latn-RS"/>
        </a:p>
      </dgm:t>
    </dgm:pt>
    <dgm:pt modelId="{A8E62E10-5069-4002-8E6D-11BD0E54A422}">
      <dgm:prSet custT="1"/>
      <dgm:spPr/>
      <dgm:t>
        <a:bodyPr/>
        <a:lstStyle/>
        <a:p>
          <a:r>
            <a:rPr lang="sr-Cyrl-R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Одређивање типа епилепсије (фокална епилепсија, генерализована епилепсија, епилепсија непознате локализације и комбинована фокална и генерализована епилепсија</a:t>
          </a:r>
          <a:r>
            <a:rPr lang="sr-Cyrl-RS" sz="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r>
            <a:rPr lang="sr-Latn-RS" sz="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sr-Cyrl-RS" sz="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FBC854-BADD-4C22-BC60-EBC783B3B2F3}" type="parTrans" cxnId="{49797450-ED7C-4EC5-820E-EB0BB6B5D488}">
      <dgm:prSet/>
      <dgm:spPr/>
      <dgm:t>
        <a:bodyPr/>
        <a:lstStyle/>
        <a:p>
          <a:endParaRPr lang="sr-Latn-RS"/>
        </a:p>
      </dgm:t>
    </dgm:pt>
    <dgm:pt modelId="{6494E274-C7E3-4637-861D-54805280E3AB}" type="sibTrans" cxnId="{49797450-ED7C-4EC5-820E-EB0BB6B5D488}">
      <dgm:prSet/>
      <dgm:spPr/>
      <dgm:t>
        <a:bodyPr/>
        <a:lstStyle/>
        <a:p>
          <a:endParaRPr lang="sr-Latn-RS"/>
        </a:p>
      </dgm:t>
    </dgm:pt>
    <dgm:pt modelId="{E38926E2-9895-46B0-8700-9E33697E02C3}">
      <dgm:prSet custT="1"/>
      <dgm:spPr/>
      <dgm:t>
        <a:bodyPr/>
        <a:lstStyle/>
        <a:p>
          <a:r>
            <a:rPr lang="sr-Cyrl-R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Одређивање</a:t>
          </a:r>
          <a:r>
            <a:rPr lang="en-U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епилептичког синдрома као  комплекс знакова и симптома који одређују јединствено епилептичко стање. </a:t>
          </a:r>
          <a:endParaRPr lang="sr-Latn-RS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9CD5DA-E68F-432C-BE03-7ACE01E38054}" type="parTrans" cxnId="{BC3F2DCF-B8B8-482D-A426-FE0A0FF194F2}">
      <dgm:prSet/>
      <dgm:spPr/>
      <dgm:t>
        <a:bodyPr/>
        <a:lstStyle/>
        <a:p>
          <a:endParaRPr lang="sr-Latn-RS"/>
        </a:p>
      </dgm:t>
    </dgm:pt>
    <dgm:pt modelId="{46205123-DF2B-41FA-BB67-2FED8C2602AB}" type="sibTrans" cxnId="{BC3F2DCF-B8B8-482D-A426-FE0A0FF194F2}">
      <dgm:prSet/>
      <dgm:spPr/>
      <dgm:t>
        <a:bodyPr/>
        <a:lstStyle/>
        <a:p>
          <a:endParaRPr lang="sr-Latn-RS"/>
        </a:p>
      </dgm:t>
    </dgm:pt>
    <dgm:pt modelId="{8A28D921-225B-404A-A0E0-76F26EBCDA3E}" type="pres">
      <dgm:prSet presAssocID="{F8B1BFEA-9272-4B16-8437-1DBB963D0AD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r-Latn-RS"/>
        </a:p>
      </dgm:t>
    </dgm:pt>
    <dgm:pt modelId="{69706497-6D70-4FCD-AC49-2B41AE53F4E5}" type="pres">
      <dgm:prSet presAssocID="{A129DFB8-C181-4356-9A3B-F44F7E6A0F3F}" presName="parentLin" presStyleCnt="0"/>
      <dgm:spPr/>
    </dgm:pt>
    <dgm:pt modelId="{E20DD72E-DF1F-4AF7-8526-5AFE0D6D44CA}" type="pres">
      <dgm:prSet presAssocID="{A129DFB8-C181-4356-9A3B-F44F7E6A0F3F}" presName="parentLeftMargin" presStyleLbl="node1" presStyleIdx="0" presStyleCnt="3"/>
      <dgm:spPr/>
      <dgm:t>
        <a:bodyPr/>
        <a:lstStyle/>
        <a:p>
          <a:endParaRPr lang="sr-Latn-RS"/>
        </a:p>
      </dgm:t>
    </dgm:pt>
    <dgm:pt modelId="{BBAF2E19-B612-4F83-B375-9F859401019F}" type="pres">
      <dgm:prSet presAssocID="{A129DFB8-C181-4356-9A3B-F44F7E6A0F3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2AA8BCA1-43B5-4A32-AFAE-FEA9BFE24B40}" type="pres">
      <dgm:prSet presAssocID="{A129DFB8-C181-4356-9A3B-F44F7E6A0F3F}" presName="negativeSpace" presStyleCnt="0"/>
      <dgm:spPr/>
    </dgm:pt>
    <dgm:pt modelId="{C4DE48EF-932E-446F-A7DD-659CEBDE3353}" type="pres">
      <dgm:prSet presAssocID="{A129DFB8-C181-4356-9A3B-F44F7E6A0F3F}" presName="childText" presStyleLbl="conFgAcc1" presStyleIdx="0" presStyleCnt="3">
        <dgm:presLayoutVars>
          <dgm:bulletEnabled val="1"/>
        </dgm:presLayoutVars>
      </dgm:prSet>
      <dgm:spPr/>
    </dgm:pt>
    <dgm:pt modelId="{BEC11EC0-5509-406D-8427-6D82F2F8811B}" type="pres">
      <dgm:prSet presAssocID="{5C0C7F60-EA79-40F7-8B94-28DA72220659}" presName="spaceBetweenRectangles" presStyleCnt="0"/>
      <dgm:spPr/>
    </dgm:pt>
    <dgm:pt modelId="{E97FB3CD-E705-4DE0-8975-53F720B2F0EA}" type="pres">
      <dgm:prSet presAssocID="{A8E62E10-5069-4002-8E6D-11BD0E54A422}" presName="parentLin" presStyleCnt="0"/>
      <dgm:spPr/>
    </dgm:pt>
    <dgm:pt modelId="{24AEEF0A-B8E2-415A-B2CF-5C3007C5A7CC}" type="pres">
      <dgm:prSet presAssocID="{A8E62E10-5069-4002-8E6D-11BD0E54A422}" presName="parentLeftMargin" presStyleLbl="node1" presStyleIdx="0" presStyleCnt="3"/>
      <dgm:spPr/>
      <dgm:t>
        <a:bodyPr/>
        <a:lstStyle/>
        <a:p>
          <a:endParaRPr lang="sr-Latn-RS"/>
        </a:p>
      </dgm:t>
    </dgm:pt>
    <dgm:pt modelId="{D760161D-021B-449E-8D56-EBB85D547BB4}" type="pres">
      <dgm:prSet presAssocID="{A8E62E10-5069-4002-8E6D-11BD0E54A42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EE369B41-3A6C-4FD6-AF95-72E88EDA4AAA}" type="pres">
      <dgm:prSet presAssocID="{A8E62E10-5069-4002-8E6D-11BD0E54A422}" presName="negativeSpace" presStyleCnt="0"/>
      <dgm:spPr/>
    </dgm:pt>
    <dgm:pt modelId="{1D82DD84-0103-47F7-9383-9B3EAB38BCCE}" type="pres">
      <dgm:prSet presAssocID="{A8E62E10-5069-4002-8E6D-11BD0E54A422}" presName="childText" presStyleLbl="conFgAcc1" presStyleIdx="1" presStyleCnt="3">
        <dgm:presLayoutVars>
          <dgm:bulletEnabled val="1"/>
        </dgm:presLayoutVars>
      </dgm:prSet>
      <dgm:spPr/>
    </dgm:pt>
    <dgm:pt modelId="{7D1C8FC5-7CC3-4C08-9232-FBD7E55A5FBE}" type="pres">
      <dgm:prSet presAssocID="{6494E274-C7E3-4637-861D-54805280E3AB}" presName="spaceBetweenRectangles" presStyleCnt="0"/>
      <dgm:spPr/>
    </dgm:pt>
    <dgm:pt modelId="{5051E02C-7802-45BF-879E-2E40E1572EF8}" type="pres">
      <dgm:prSet presAssocID="{E38926E2-9895-46B0-8700-9E33697E02C3}" presName="parentLin" presStyleCnt="0"/>
      <dgm:spPr/>
    </dgm:pt>
    <dgm:pt modelId="{BAF29C9D-DF51-4343-9271-1D23F92BF109}" type="pres">
      <dgm:prSet presAssocID="{E38926E2-9895-46B0-8700-9E33697E02C3}" presName="parentLeftMargin" presStyleLbl="node1" presStyleIdx="1" presStyleCnt="3"/>
      <dgm:spPr/>
      <dgm:t>
        <a:bodyPr/>
        <a:lstStyle/>
        <a:p>
          <a:endParaRPr lang="sr-Latn-RS"/>
        </a:p>
      </dgm:t>
    </dgm:pt>
    <dgm:pt modelId="{1E0A666A-AE8F-45E3-9D74-46822DE04D63}" type="pres">
      <dgm:prSet presAssocID="{E38926E2-9895-46B0-8700-9E33697E02C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496E3DA7-3CBF-4462-B8BE-D46E87FCD96F}" type="pres">
      <dgm:prSet presAssocID="{E38926E2-9895-46B0-8700-9E33697E02C3}" presName="negativeSpace" presStyleCnt="0"/>
      <dgm:spPr/>
    </dgm:pt>
    <dgm:pt modelId="{F84F26F1-17CA-42CD-B75B-E333DFFEB07E}" type="pres">
      <dgm:prSet presAssocID="{E38926E2-9895-46B0-8700-9E33697E02C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74E7975-CC18-4AF8-A0F7-7EF7CD9DE1D5}" type="presOf" srcId="{A8E62E10-5069-4002-8E6D-11BD0E54A422}" destId="{24AEEF0A-B8E2-415A-B2CF-5C3007C5A7CC}" srcOrd="0" destOrd="0" presId="urn:microsoft.com/office/officeart/2005/8/layout/list1"/>
    <dgm:cxn modelId="{49797450-ED7C-4EC5-820E-EB0BB6B5D488}" srcId="{F8B1BFEA-9272-4B16-8437-1DBB963D0ADD}" destId="{A8E62E10-5069-4002-8E6D-11BD0E54A422}" srcOrd="1" destOrd="0" parTransId="{EFFBC854-BADD-4C22-BC60-EBC783B3B2F3}" sibTransId="{6494E274-C7E3-4637-861D-54805280E3AB}"/>
    <dgm:cxn modelId="{73D5F080-6FE4-4DA3-9E67-8E9521780E47}" srcId="{F8B1BFEA-9272-4B16-8437-1DBB963D0ADD}" destId="{A129DFB8-C181-4356-9A3B-F44F7E6A0F3F}" srcOrd="0" destOrd="0" parTransId="{2FEFF3A8-CA6A-4314-8D61-6125087D32DE}" sibTransId="{5C0C7F60-EA79-40F7-8B94-28DA72220659}"/>
    <dgm:cxn modelId="{09162499-B117-422A-A2F6-679502DE501A}" type="presOf" srcId="{A8E62E10-5069-4002-8E6D-11BD0E54A422}" destId="{D760161D-021B-449E-8D56-EBB85D547BB4}" srcOrd="1" destOrd="0" presId="urn:microsoft.com/office/officeart/2005/8/layout/list1"/>
    <dgm:cxn modelId="{7B944A27-ADDF-4642-8D88-3C3BD0DE466F}" type="presOf" srcId="{E38926E2-9895-46B0-8700-9E33697E02C3}" destId="{BAF29C9D-DF51-4343-9271-1D23F92BF109}" srcOrd="0" destOrd="0" presId="urn:microsoft.com/office/officeart/2005/8/layout/list1"/>
    <dgm:cxn modelId="{BC3F2DCF-B8B8-482D-A426-FE0A0FF194F2}" srcId="{F8B1BFEA-9272-4B16-8437-1DBB963D0ADD}" destId="{E38926E2-9895-46B0-8700-9E33697E02C3}" srcOrd="2" destOrd="0" parTransId="{A69CD5DA-E68F-432C-BE03-7ACE01E38054}" sibTransId="{46205123-DF2B-41FA-BB67-2FED8C2602AB}"/>
    <dgm:cxn modelId="{8733509F-9A7F-4EDB-9782-901B046CB94E}" type="presOf" srcId="{F8B1BFEA-9272-4B16-8437-1DBB963D0ADD}" destId="{8A28D921-225B-404A-A0E0-76F26EBCDA3E}" srcOrd="0" destOrd="0" presId="urn:microsoft.com/office/officeart/2005/8/layout/list1"/>
    <dgm:cxn modelId="{A4758599-D947-464E-B294-258D8EBCB197}" type="presOf" srcId="{A129DFB8-C181-4356-9A3B-F44F7E6A0F3F}" destId="{E20DD72E-DF1F-4AF7-8526-5AFE0D6D44CA}" srcOrd="0" destOrd="0" presId="urn:microsoft.com/office/officeart/2005/8/layout/list1"/>
    <dgm:cxn modelId="{94AE4F79-227A-4E40-99CA-F13BD6A3A5E4}" type="presOf" srcId="{A129DFB8-C181-4356-9A3B-F44F7E6A0F3F}" destId="{BBAF2E19-B612-4F83-B375-9F859401019F}" srcOrd="1" destOrd="0" presId="urn:microsoft.com/office/officeart/2005/8/layout/list1"/>
    <dgm:cxn modelId="{5A4DBA2E-6E01-4BD8-B491-9EEA41221C38}" type="presOf" srcId="{E38926E2-9895-46B0-8700-9E33697E02C3}" destId="{1E0A666A-AE8F-45E3-9D74-46822DE04D63}" srcOrd="1" destOrd="0" presId="urn:microsoft.com/office/officeart/2005/8/layout/list1"/>
    <dgm:cxn modelId="{C8472975-4FF2-4CA1-A658-3B1BB016CDF7}" type="presParOf" srcId="{8A28D921-225B-404A-A0E0-76F26EBCDA3E}" destId="{69706497-6D70-4FCD-AC49-2B41AE53F4E5}" srcOrd="0" destOrd="0" presId="urn:microsoft.com/office/officeart/2005/8/layout/list1"/>
    <dgm:cxn modelId="{3E9BCE95-CFB6-4123-BD67-DE34309B30E2}" type="presParOf" srcId="{69706497-6D70-4FCD-AC49-2B41AE53F4E5}" destId="{E20DD72E-DF1F-4AF7-8526-5AFE0D6D44CA}" srcOrd="0" destOrd="0" presId="urn:microsoft.com/office/officeart/2005/8/layout/list1"/>
    <dgm:cxn modelId="{C7119542-8B7A-4272-B696-320622D670F7}" type="presParOf" srcId="{69706497-6D70-4FCD-AC49-2B41AE53F4E5}" destId="{BBAF2E19-B612-4F83-B375-9F859401019F}" srcOrd="1" destOrd="0" presId="urn:microsoft.com/office/officeart/2005/8/layout/list1"/>
    <dgm:cxn modelId="{9551339C-81B9-48CD-9F5A-7426904AE638}" type="presParOf" srcId="{8A28D921-225B-404A-A0E0-76F26EBCDA3E}" destId="{2AA8BCA1-43B5-4A32-AFAE-FEA9BFE24B40}" srcOrd="1" destOrd="0" presId="urn:microsoft.com/office/officeart/2005/8/layout/list1"/>
    <dgm:cxn modelId="{9AD791D6-92D9-43E0-AE1E-31769E6C8AC8}" type="presParOf" srcId="{8A28D921-225B-404A-A0E0-76F26EBCDA3E}" destId="{C4DE48EF-932E-446F-A7DD-659CEBDE3353}" srcOrd="2" destOrd="0" presId="urn:microsoft.com/office/officeart/2005/8/layout/list1"/>
    <dgm:cxn modelId="{B24207A4-37C3-4796-B680-04394F443730}" type="presParOf" srcId="{8A28D921-225B-404A-A0E0-76F26EBCDA3E}" destId="{BEC11EC0-5509-406D-8427-6D82F2F8811B}" srcOrd="3" destOrd="0" presId="urn:microsoft.com/office/officeart/2005/8/layout/list1"/>
    <dgm:cxn modelId="{D8AD8A65-844A-4D44-A29C-4CC99C903D78}" type="presParOf" srcId="{8A28D921-225B-404A-A0E0-76F26EBCDA3E}" destId="{E97FB3CD-E705-4DE0-8975-53F720B2F0EA}" srcOrd="4" destOrd="0" presId="urn:microsoft.com/office/officeart/2005/8/layout/list1"/>
    <dgm:cxn modelId="{38FC49FE-04F9-4B46-8BFB-0AFB46A7B11F}" type="presParOf" srcId="{E97FB3CD-E705-4DE0-8975-53F720B2F0EA}" destId="{24AEEF0A-B8E2-415A-B2CF-5C3007C5A7CC}" srcOrd="0" destOrd="0" presId="urn:microsoft.com/office/officeart/2005/8/layout/list1"/>
    <dgm:cxn modelId="{7EF9729D-53D2-4212-9D17-B4D07B8FBCF1}" type="presParOf" srcId="{E97FB3CD-E705-4DE0-8975-53F720B2F0EA}" destId="{D760161D-021B-449E-8D56-EBB85D547BB4}" srcOrd="1" destOrd="0" presId="urn:microsoft.com/office/officeart/2005/8/layout/list1"/>
    <dgm:cxn modelId="{7A251572-8F4C-4748-B79D-617B469D7F77}" type="presParOf" srcId="{8A28D921-225B-404A-A0E0-76F26EBCDA3E}" destId="{EE369B41-3A6C-4FD6-AF95-72E88EDA4AAA}" srcOrd="5" destOrd="0" presId="urn:microsoft.com/office/officeart/2005/8/layout/list1"/>
    <dgm:cxn modelId="{45A31259-D19E-42BA-9009-ABA999A0F3A6}" type="presParOf" srcId="{8A28D921-225B-404A-A0E0-76F26EBCDA3E}" destId="{1D82DD84-0103-47F7-9383-9B3EAB38BCCE}" srcOrd="6" destOrd="0" presId="urn:microsoft.com/office/officeart/2005/8/layout/list1"/>
    <dgm:cxn modelId="{B36587AB-1599-4FA8-B674-DD151CC42C57}" type="presParOf" srcId="{8A28D921-225B-404A-A0E0-76F26EBCDA3E}" destId="{7D1C8FC5-7CC3-4C08-9232-FBD7E55A5FBE}" srcOrd="7" destOrd="0" presId="urn:microsoft.com/office/officeart/2005/8/layout/list1"/>
    <dgm:cxn modelId="{36D13CB7-7B35-4A85-93AB-79D051060F80}" type="presParOf" srcId="{8A28D921-225B-404A-A0E0-76F26EBCDA3E}" destId="{5051E02C-7802-45BF-879E-2E40E1572EF8}" srcOrd="8" destOrd="0" presId="urn:microsoft.com/office/officeart/2005/8/layout/list1"/>
    <dgm:cxn modelId="{B850E464-0AA0-4299-AD2A-CCB4636D761F}" type="presParOf" srcId="{5051E02C-7802-45BF-879E-2E40E1572EF8}" destId="{BAF29C9D-DF51-4343-9271-1D23F92BF109}" srcOrd="0" destOrd="0" presId="urn:microsoft.com/office/officeart/2005/8/layout/list1"/>
    <dgm:cxn modelId="{E85A8C8A-A901-4C56-B009-4629EFE579FC}" type="presParOf" srcId="{5051E02C-7802-45BF-879E-2E40E1572EF8}" destId="{1E0A666A-AE8F-45E3-9D74-46822DE04D63}" srcOrd="1" destOrd="0" presId="urn:microsoft.com/office/officeart/2005/8/layout/list1"/>
    <dgm:cxn modelId="{9CECDE84-E793-40C7-89FB-8AA0FCD642DA}" type="presParOf" srcId="{8A28D921-225B-404A-A0E0-76F26EBCDA3E}" destId="{496E3DA7-3CBF-4462-B8BE-D46E87FCD96F}" srcOrd="9" destOrd="0" presId="urn:microsoft.com/office/officeart/2005/8/layout/list1"/>
    <dgm:cxn modelId="{3ABCA65A-207E-4893-8CFA-74125377FFF2}" type="presParOf" srcId="{8A28D921-225B-404A-A0E0-76F26EBCDA3E}" destId="{F84F26F1-17CA-42CD-B75B-E333DFFEB07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1FCDB57-1CBA-48E3-A7CD-5841CEAA887C}" type="datetimeFigureOut">
              <a:rPr lang="en-US"/>
              <a:pPr>
                <a:defRPr/>
              </a:pPr>
              <a:t>2/1/2021</a:t>
            </a:fld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11723C2E-2929-4784-AC1B-865F449150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5026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73459C21-9A26-49D0-905F-20C7032AB5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410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BA4B0-0E5C-4A02-9831-62DC60A6FF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00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BA4B0-0E5C-4A02-9831-62DC60A6FF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432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BA4B0-0E5C-4A02-9831-62DC60A6FF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356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BA4B0-0E5C-4A02-9831-62DC60A6FF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47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BA4B0-0E5C-4A02-9831-62DC60A6FF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3265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BA4B0-0E5C-4A02-9831-62DC60A6FF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392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C212CB-DF4B-4AAE-83E9-80A45AB000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028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DB82D-BD2B-4CB1-8193-58738908A50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2757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6F169-6CFC-4DE5-B169-3D884B4F1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871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00B38-F626-4CA2-A6A2-024B4837C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13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8D2157-4F52-4A57-92FF-5FC760726A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6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A8A553-F9A6-4C60-B222-CD91C940FD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295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4C6B8-C86B-4C55-9292-E2CC132B59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57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0E4EF6-377D-4BA4-85AD-EC917CDD28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50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3DFF12-7076-4804-886E-998D06D9CE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0380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828964-01CB-4FE4-9A92-6C15DEA70F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03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08C6DE-E279-4C2B-943A-F0E30196538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261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D9DAF-00E3-4258-BBA1-8A6C3A54ED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224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75CBA4B0-0E5C-4A02-9831-62DC60A6FF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01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oleObject" Target="../embeddings/oleObject13.bin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30.png"/><Relationship Id="rId4" Type="http://schemas.openxmlformats.org/officeDocument/2006/relationships/image" Target="../media/image53.png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cbi.nlm.nih.gov/pubmed/28276062" TargetMode="External"/><Relationship Id="rId3" Type="http://schemas.openxmlformats.org/officeDocument/2006/relationships/diagramLayout" Target="../diagrams/layout3.xml"/><Relationship Id="rId7" Type="http://schemas.openxmlformats.org/officeDocument/2006/relationships/hyperlink" Target="https://www.ncbi.nlm.nih.gov/pubmed/?term=Scheffer%20IE%5bAuthor%5d&amp;cauthor=true&amp;cauthor_uid=28276062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54.emf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5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2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.png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27.png"/><Relationship Id="rId4" Type="http://schemas.openxmlformats.org/officeDocument/2006/relationships/image" Target="../media/image25.png"/><Relationship Id="rId9" Type="http://schemas.openxmlformats.org/officeDocument/2006/relationships/oleObject" Target="../embeddings/oleObject7.bin"/><Relationship Id="rId14" Type="http://schemas.openxmlformats.org/officeDocument/2006/relationships/image" Target="../media/image29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5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7.png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6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3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mtClean="0"/>
              <a:t>Епилепсија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RS" dirty="0" smtClean="0"/>
          </a:p>
          <a:p>
            <a:pPr eaLnBrk="1" hangingPunct="1">
              <a:defRPr/>
            </a:pPr>
            <a:r>
              <a:rPr lang="sr-Cyrl-RS" sz="2800" dirty="0" smtClean="0"/>
              <a:t>Доц др Александар Гавриловић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39"/>
    </mc:Choice>
    <mc:Fallback xmlns="">
      <p:transition spd="slow" advTm="1393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86000"/>
            <a:ext cx="5867400" cy="2667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 dirty="0" smtClean="0"/>
              <a:t>Ово у пракси значи да се под епилепсијом по правилу подразумева стање након 2 или више </a:t>
            </a:r>
            <a:r>
              <a:rPr lang="sr-Cyrl-CS" sz="2800" b="1" dirty="0" smtClean="0">
                <a:solidFill>
                  <a:srgbClr val="C00000"/>
                </a:solidFill>
              </a:rPr>
              <a:t>спонтаних</a:t>
            </a:r>
            <a:r>
              <a:rPr lang="sr-Cyrl-CS" sz="2800" dirty="0" smtClean="0"/>
              <a:t> епилептичних напада.</a:t>
            </a:r>
          </a:p>
        </p:txBody>
      </p:sp>
      <p:pic>
        <p:nvPicPr>
          <p:cNvPr id="22530" name="Picture 4" descr="what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781800" y="2514600"/>
            <a:ext cx="1676400" cy="238125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00"/>
    </mc:Choice>
    <mc:Fallback xmlns="">
      <p:transition spd="slow" advTm="18000"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457200" y="26035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sr-Latn-CS" sz="4400" dirty="0">
                <a:solidFill>
                  <a:schemeClr val="tx2"/>
                </a:solidFill>
                <a:latin typeface="+mj-lt"/>
              </a:rPr>
              <a:t>Миоклонички напади - лечење</a:t>
            </a:r>
          </a:p>
        </p:txBody>
      </p:sp>
      <p:sp>
        <p:nvSpPr>
          <p:cNvPr id="9216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247650" y="1905000"/>
            <a:ext cx="4386263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2800" b="1" dirty="0">
                <a:latin typeface="+mn-lt"/>
              </a:rPr>
              <a:t>Valproična kiselina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sr-Latn-CS" sz="2800" dirty="0">
                <a:latin typeface="+mn-lt"/>
              </a:rPr>
              <a:t>       .......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2800" b="1" dirty="0">
                <a:latin typeface="+mn-lt"/>
              </a:rPr>
              <a:t>Topiramat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2800" dirty="0">
                <a:latin typeface="+mn-lt"/>
              </a:rPr>
              <a:t>Levetiracetam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2800" dirty="0">
                <a:latin typeface="+mn-lt"/>
              </a:rPr>
              <a:t>Lamotrigin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2800" dirty="0">
                <a:latin typeface="+mn-lt"/>
              </a:rPr>
              <a:t>Zonisamid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2800" dirty="0">
                <a:latin typeface="+mn-lt"/>
              </a:rPr>
              <a:t>Klobazam 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2800" dirty="0">
                <a:latin typeface="+mn-lt"/>
              </a:rPr>
              <a:t>Phenobarbiton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2800" dirty="0">
                <a:latin typeface="+mn-lt"/>
              </a:rPr>
              <a:t>Primidon</a:t>
            </a:r>
          </a:p>
        </p:txBody>
      </p:sp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4792663" y="1617663"/>
          <a:ext cx="3773487" cy="344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6" name="Photo Editor Photo" r:id="rId4" imgW="1516190" imgH="1386667" progId="">
                  <p:embed/>
                </p:oleObj>
              </mc:Choice>
              <mc:Fallback>
                <p:oleObj name="Photo Editor Photo" r:id="rId4" imgW="1516190" imgH="1386667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2663" y="1617663"/>
                        <a:ext cx="3773487" cy="3449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5" name="Picture 7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59250" y="5027613"/>
            <a:ext cx="508635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1"/>
    </mc:Choice>
    <mc:Fallback xmlns="">
      <p:transition spd="slow" advTm="12001"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7" name="Content Placeholder 2"/>
          <p:cNvSpPr>
            <a:spLocks noGrp="1"/>
          </p:cNvSpPr>
          <p:nvPr>
            <p:ph idx="4294967295"/>
          </p:nvPr>
        </p:nvSpPr>
        <p:spPr>
          <a:xfrm>
            <a:off x="685800" y="1219200"/>
            <a:ext cx="8229600" cy="5334000"/>
          </a:xfrm>
          <a:noFill/>
        </p:spPr>
        <p:txBody>
          <a:bodyPr/>
          <a:lstStyle/>
          <a:p>
            <a:pPr marL="365125" indent="-255588"/>
            <a:r>
              <a:rPr lang="sr-Latn-CS" sz="2400" b="1" dirty="0" smtClean="0">
                <a:solidFill>
                  <a:srgbClr val="A50021"/>
                </a:solidFill>
                <a:effectLst/>
              </a:rPr>
              <a:t>Веома мале дозе валпроата (125-500мг) су довољне за сузбијање већине елемената ЈМЕ (посебно ГТК)  </a:t>
            </a:r>
          </a:p>
          <a:p>
            <a:pPr marL="365125" indent="-255588"/>
            <a:r>
              <a:rPr lang="sr-Latn-CS" sz="2400" dirty="0" smtClean="0">
                <a:effectLst/>
              </a:rPr>
              <a:t>Рецидив напада после више година ремисије се јавља код 70% болесника (ГТКН код 49 %)  </a:t>
            </a:r>
          </a:p>
          <a:p>
            <a:pPr marL="620713" lvl="1" indent="-228600"/>
            <a:r>
              <a:rPr lang="sr-Latn-CS" sz="2400" dirty="0" smtClean="0">
                <a:solidFill>
                  <a:srgbClr val="A50021"/>
                </a:solidFill>
                <a:effectLst/>
              </a:rPr>
              <a:t>"неуредан" живот (провокативни фактори) </a:t>
            </a:r>
          </a:p>
          <a:p>
            <a:pPr marL="365125" indent="-255588"/>
            <a:r>
              <a:rPr lang="sr-Latn-CS" sz="2400" b="1" dirty="0" smtClean="0">
                <a:effectLst/>
              </a:rPr>
              <a:t>Уместо често неуспешних напора да се пацијент убеди да води "уредан" (рестриктиван) живот, ефикасније је да пацијент узима већу дозу валпроата</a:t>
            </a:r>
          </a:p>
          <a:p>
            <a:pPr marL="620713" lvl="1" indent="-228600"/>
            <a:r>
              <a:rPr lang="sr-Latn-CS" sz="2400" b="1" dirty="0" smtClean="0">
                <a:solidFill>
                  <a:srgbClr val="A50021"/>
                </a:solidFill>
                <a:effectLst/>
              </a:rPr>
              <a:t>&gt;1000 мг за дугорочну контролу напада</a:t>
            </a:r>
          </a:p>
          <a:p>
            <a:pPr marL="620713" lvl="1" indent="-228600"/>
            <a:r>
              <a:rPr lang="sr-Latn-CS" sz="2400" b="1" dirty="0" smtClean="0">
                <a:solidFill>
                  <a:srgbClr val="A50021"/>
                </a:solidFill>
                <a:effectLst/>
              </a:rPr>
              <a:t>чешћа нежељена дејства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169"/>
    </mc:Choice>
    <mc:Fallback xmlns="">
      <p:transition spd="slow" advTm="37169"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1" name="Content Placeholder 2"/>
          <p:cNvSpPr>
            <a:spLocks noGrp="1"/>
          </p:cNvSpPr>
          <p:nvPr>
            <p:ph idx="4294967295"/>
          </p:nvPr>
        </p:nvSpPr>
        <p:spPr>
          <a:xfrm>
            <a:off x="781050" y="1676400"/>
            <a:ext cx="8362950" cy="4572000"/>
          </a:xfrm>
          <a:noFill/>
        </p:spPr>
        <p:txBody>
          <a:bodyPr>
            <a:normAutofit fontScale="92500" lnSpcReduction="10000"/>
          </a:bodyPr>
          <a:lstStyle/>
          <a:p>
            <a:pPr marL="365125" indent="-255588" eaLnBrk="1" hangingPunct="1"/>
            <a:r>
              <a:rPr lang="sr-Latn-CS" sz="2000" b="1" dirty="0" smtClean="0">
                <a:solidFill>
                  <a:schemeClr val="tx1"/>
                </a:solidFill>
                <a:effectLst/>
              </a:rPr>
              <a:t>Болесници могу да очекују контролу напада само ако се лече (већим дозама) валпроатима</a:t>
            </a:r>
          </a:p>
          <a:p>
            <a:pPr marL="365125" indent="-255588" eaLnBrk="1" hangingPunct="1"/>
            <a:r>
              <a:rPr lang="sr-Latn-CS" sz="2000" b="1" dirty="0" smtClean="0">
                <a:solidFill>
                  <a:schemeClr val="tx1"/>
                </a:solidFill>
                <a:effectLst/>
              </a:rPr>
              <a:t>Валпроат је веома ефикасан (~85%)</a:t>
            </a:r>
          </a:p>
          <a:p>
            <a:pPr marL="365125" indent="-255588" eaLnBrk="1" hangingPunct="1"/>
            <a:r>
              <a:rPr lang="sr-Latn-CS" sz="2000" b="1" dirty="0" smtClean="0">
                <a:solidFill>
                  <a:schemeClr val="tx1"/>
                </a:solidFill>
                <a:effectLst/>
              </a:rPr>
              <a:t>Валпроат има озбиљна нежељена дејства </a:t>
            </a:r>
          </a:p>
          <a:p>
            <a:pPr marL="620713" lvl="1" indent="-228600"/>
            <a:r>
              <a:rPr lang="sr-Latn-CS" sz="2000" dirty="0" smtClean="0">
                <a:solidFill>
                  <a:schemeClr val="tx1"/>
                </a:solidFill>
                <a:effectLst/>
              </a:rPr>
              <a:t>значајан пораст телесне масе (гојазност) </a:t>
            </a:r>
          </a:p>
          <a:p>
            <a:pPr marL="620713" lvl="1" indent="-228600"/>
            <a:r>
              <a:rPr lang="sr-Latn-CS" sz="2000" dirty="0" smtClean="0">
                <a:solidFill>
                  <a:schemeClr val="tx1"/>
                </a:solidFill>
                <a:effectLst/>
              </a:rPr>
              <a:t>ремећење полних хормона (смањена фертилност) </a:t>
            </a:r>
          </a:p>
          <a:p>
            <a:pPr marL="620713" lvl="1" indent="-228600"/>
            <a:r>
              <a:rPr lang="sr-Latn-CS" sz="2000" dirty="0" smtClean="0">
                <a:solidFill>
                  <a:schemeClr val="tx1"/>
                </a:solidFill>
                <a:effectLst/>
              </a:rPr>
              <a:t>изражен тератогени потенцијал </a:t>
            </a:r>
          </a:p>
          <a:p>
            <a:pPr marL="620713" lvl="1" indent="-228600"/>
            <a:r>
              <a:rPr lang="sr-Latn-CS" sz="2000" dirty="0" smtClean="0">
                <a:solidFill>
                  <a:schemeClr val="tx1"/>
                </a:solidFill>
                <a:effectLst/>
              </a:rPr>
              <a:t>неповољни утицај на когнитивни развој при перинаталној изложености  </a:t>
            </a:r>
          </a:p>
          <a:p>
            <a:pPr marL="620713" lvl="1" indent="-228600"/>
            <a:r>
              <a:rPr lang="sr-Latn-CS" sz="2000" dirty="0" smtClean="0">
                <a:solidFill>
                  <a:schemeClr val="tx1"/>
                </a:solidFill>
                <a:effectLst/>
              </a:rPr>
              <a:t>негативно козметско дејство (алопеција, хирзутизам) </a:t>
            </a:r>
          </a:p>
          <a:p>
            <a:pPr marL="620713" lvl="1" indent="-228600"/>
            <a:r>
              <a:rPr lang="sr-Latn-CS" sz="2000" dirty="0" smtClean="0">
                <a:solidFill>
                  <a:schemeClr val="tx1"/>
                </a:solidFill>
                <a:effectLst/>
              </a:rPr>
              <a:t>хронична нежељена дејства (тремор) </a:t>
            </a:r>
          </a:p>
          <a:p>
            <a:pPr marL="620713" lvl="1" indent="-228600"/>
            <a:r>
              <a:rPr lang="sr-Latn-CS" sz="2000" dirty="0" smtClean="0">
                <a:solidFill>
                  <a:schemeClr val="tx1"/>
                </a:solidFill>
                <a:effectLst/>
              </a:rPr>
              <a:t>гастрички надражај </a:t>
            </a:r>
          </a:p>
          <a:p>
            <a:pPr marL="365125" indent="-255588" eaLnBrk="1" hangingPunct="1"/>
            <a:r>
              <a:rPr lang="sr-Latn-CS" sz="2000" b="1" dirty="0" smtClean="0">
                <a:solidFill>
                  <a:schemeClr val="tx1"/>
                </a:solidFill>
                <a:effectLst/>
              </a:rPr>
              <a:t>Валпроат ипак није баш увек ефикасан (~15%)</a:t>
            </a:r>
          </a:p>
        </p:txBody>
      </p:sp>
      <p:sp>
        <p:nvSpPr>
          <p:cNvPr id="266242" name="Text Box 4"/>
          <p:cNvSpPr txBox="1">
            <a:spLocks noChangeArrowheads="1"/>
          </p:cNvSpPr>
          <p:nvPr/>
        </p:nvSpPr>
        <p:spPr bwMode="auto">
          <a:xfrm>
            <a:off x="1905000" y="609600"/>
            <a:ext cx="5410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4800" dirty="0"/>
              <a:t>Валпроат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906"/>
    </mc:Choice>
    <mc:Fallback xmlns="">
      <p:transition spd="slow" advTm="65906"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89" name="Content Placeholder 2"/>
          <p:cNvSpPr>
            <a:spLocks noGrp="1"/>
          </p:cNvSpPr>
          <p:nvPr>
            <p:ph idx="4294967295"/>
          </p:nvPr>
        </p:nvSpPr>
        <p:spPr>
          <a:xfrm>
            <a:off x="685800" y="1752600"/>
            <a:ext cx="8229600" cy="4572000"/>
          </a:xfrm>
          <a:noFill/>
        </p:spPr>
        <p:txBody>
          <a:bodyPr/>
          <a:lstStyle/>
          <a:p>
            <a:pPr marL="365125" indent="-255588"/>
            <a:r>
              <a:rPr lang="sr-Latn-CS" sz="2400" b="1" dirty="0" smtClean="0">
                <a:effectLst/>
              </a:rPr>
              <a:t>Ако монотерапија валпроатом у адекватној дози код болесника са ИГЕ није ефикасана, алтернативна монотерапија ламотригином </a:t>
            </a:r>
            <a:r>
              <a:rPr lang="sr-Latn-CS" sz="2400" b="1" dirty="0" smtClean="0">
                <a:solidFill>
                  <a:srgbClr val="C00000"/>
                </a:solidFill>
                <a:effectLst/>
              </a:rPr>
              <a:t>НИЈЕ</a:t>
            </a:r>
            <a:r>
              <a:rPr lang="sr-Latn-CS" sz="2400" b="1" dirty="0" smtClean="0">
                <a:effectLst/>
              </a:rPr>
              <a:t> препоручљива (мала ефикасност) </a:t>
            </a:r>
          </a:p>
          <a:p>
            <a:pPr marL="620713" lvl="1" indent="-228600" eaLnBrk="1" hangingPunct="1"/>
            <a:r>
              <a:rPr lang="sr-Latn-CS" sz="2400" b="1" dirty="0" smtClean="0">
                <a:solidFill>
                  <a:srgbClr val="A50021"/>
                </a:solidFill>
                <a:effectLst/>
              </a:rPr>
              <a:t>0% ремисије ако је ламотригин </a:t>
            </a:r>
            <a:br>
              <a:rPr lang="sr-Latn-CS" sz="2400" b="1" dirty="0" smtClean="0">
                <a:solidFill>
                  <a:srgbClr val="A50021"/>
                </a:solidFill>
                <a:effectLst/>
              </a:rPr>
            </a:br>
            <a:r>
              <a:rPr lang="sr-Latn-CS" sz="2400" b="1" dirty="0" smtClean="0">
                <a:solidFill>
                  <a:srgbClr val="A50021"/>
                </a:solidFill>
                <a:effectLst/>
              </a:rPr>
              <a:t>уведен због неефикасности ВПА  </a:t>
            </a:r>
          </a:p>
          <a:p>
            <a:pPr marL="620713" lvl="1" indent="-228600" eaLnBrk="1" hangingPunct="1"/>
            <a:r>
              <a:rPr lang="sr-Latn-CS" sz="2400" b="1" dirty="0" smtClean="0">
                <a:effectLst/>
              </a:rPr>
              <a:t>14% ремисије ако је ламотригин </a:t>
            </a:r>
            <a:br>
              <a:rPr lang="sr-Latn-CS" sz="2400" b="1" dirty="0" smtClean="0">
                <a:effectLst/>
              </a:rPr>
            </a:br>
            <a:r>
              <a:rPr lang="sr-Latn-CS" sz="2400" b="1" dirty="0" smtClean="0">
                <a:effectLst/>
              </a:rPr>
              <a:t>уведен због нежељених дејстава ВПА  </a:t>
            </a:r>
          </a:p>
          <a:p>
            <a:pPr marL="620713" lvl="1" indent="-228600" eaLnBrk="1" hangingPunct="1"/>
            <a:r>
              <a:rPr lang="sr-Latn-CS" sz="2400" b="1" dirty="0" smtClean="0">
                <a:effectLst/>
              </a:rPr>
              <a:t>2,7% ремисије ако је ламотригин </a:t>
            </a:r>
            <a:br>
              <a:rPr lang="sr-Latn-CS" sz="2400" b="1" dirty="0" smtClean="0">
                <a:effectLst/>
              </a:rPr>
            </a:br>
            <a:r>
              <a:rPr lang="sr-Latn-CS" sz="2400" b="1" dirty="0" smtClean="0">
                <a:effectLst/>
              </a:rPr>
              <a:t>уведен због других разлога после ВПА  </a:t>
            </a:r>
          </a:p>
          <a:p>
            <a:pPr marL="620713" lvl="1" indent="-228600" eaLnBrk="1" hangingPunct="1"/>
            <a:endParaRPr lang="sr-Latn-CS" sz="2400" b="1" dirty="0" smtClean="0">
              <a:effectLst/>
            </a:endParaRPr>
          </a:p>
        </p:txBody>
      </p:sp>
      <p:sp>
        <p:nvSpPr>
          <p:cNvPr id="268290" name="Text Box 5"/>
          <p:cNvSpPr txBox="1">
            <a:spLocks noChangeArrowheads="1"/>
          </p:cNvSpPr>
          <p:nvPr/>
        </p:nvSpPr>
        <p:spPr bwMode="auto">
          <a:xfrm>
            <a:off x="1600200" y="685800"/>
            <a:ext cx="655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3600" dirty="0"/>
              <a:t>Препорука за Ламотригин</a:t>
            </a:r>
            <a:endParaRPr lang="en-US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71"/>
    </mc:Choice>
    <mc:Fallback xmlns="">
      <p:transition spd="slow" advTm="35071"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1" name="Content Placeholder 2"/>
          <p:cNvSpPr>
            <a:spLocks noGrp="1"/>
          </p:cNvSpPr>
          <p:nvPr>
            <p:ph idx="4294967295"/>
          </p:nvPr>
        </p:nvSpPr>
        <p:spPr>
          <a:xfrm>
            <a:off x="685800" y="2302276"/>
            <a:ext cx="7315200" cy="4572000"/>
          </a:xfrm>
          <a:noFill/>
        </p:spPr>
        <p:txBody>
          <a:bodyPr/>
          <a:lstStyle/>
          <a:p>
            <a:pPr marL="365125" indent="-255588"/>
            <a:r>
              <a:rPr lang="sr-Latn-CS" sz="2800" b="1" dirty="0" smtClean="0">
                <a:effectLst/>
              </a:rPr>
              <a:t>Дошло је време за другачију терапију болесника са идиопатским генерализованим епилепсијама </a:t>
            </a:r>
            <a:r>
              <a:rPr lang="sr-Cyrl-RS" sz="2800" b="1" dirty="0" smtClean="0">
                <a:effectLst/>
              </a:rPr>
              <a:t>(ИГЕ)</a:t>
            </a:r>
            <a:endParaRPr lang="sr-Latn-CS" sz="2800" b="1" dirty="0" smtClean="0">
              <a:effectLst/>
            </a:endParaRPr>
          </a:p>
          <a:p>
            <a:pPr marL="620713" lvl="1" indent="-228600"/>
            <a:r>
              <a:rPr lang="sr-Latn-CS" b="1" dirty="0" smtClean="0">
                <a:effectLst/>
              </a:rPr>
              <a:t>валпроат код мушкараца од почетка </a:t>
            </a:r>
          </a:p>
          <a:p>
            <a:pPr marL="620713" lvl="1" indent="-228600"/>
            <a:r>
              <a:rPr lang="sr-Latn-CS" b="1" dirty="0" smtClean="0">
                <a:solidFill>
                  <a:srgbClr val="A50021"/>
                </a:solidFill>
                <a:effectLst/>
              </a:rPr>
              <a:t>леветирацетам код жена од почетка </a:t>
            </a:r>
          </a:p>
          <a:p>
            <a:pPr marL="620713" lvl="1" indent="-228600"/>
            <a:r>
              <a:rPr lang="sr-Latn-CS" b="1" dirty="0" smtClean="0">
                <a:solidFill>
                  <a:srgbClr val="A50021"/>
                </a:solidFill>
                <a:effectLst/>
              </a:rPr>
              <a:t>леветирацетам код појаве компликација валпроата </a:t>
            </a:r>
            <a:endParaRPr lang="sr-Latn-CS" dirty="0" smtClean="0">
              <a:solidFill>
                <a:srgbClr val="A50021"/>
              </a:solidFill>
              <a:effectLst/>
            </a:endParaRPr>
          </a:p>
          <a:p>
            <a:pPr marL="620713" lvl="1" indent="-228600"/>
            <a:endParaRPr lang="sr-Latn-CS" b="1" dirty="0" smtClean="0">
              <a:solidFill>
                <a:srgbClr val="A50021"/>
              </a:solidFill>
              <a:effectLst/>
            </a:endParaRPr>
          </a:p>
        </p:txBody>
      </p:sp>
      <p:sp>
        <p:nvSpPr>
          <p:cNvPr id="271362" name="Text Box 4"/>
          <p:cNvSpPr txBox="1">
            <a:spLocks noChangeArrowheads="1"/>
          </p:cNvSpPr>
          <p:nvPr/>
        </p:nvSpPr>
        <p:spPr bwMode="auto">
          <a:xfrm>
            <a:off x="2819400" y="685800"/>
            <a:ext cx="3962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4400" dirty="0">
                <a:latin typeface="+mj-lt"/>
              </a:rPr>
              <a:t>Нови приступ</a:t>
            </a:r>
            <a:endParaRPr lang="en-US" sz="44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62"/>
    </mc:Choice>
    <mc:Fallback xmlns="">
      <p:transition spd="slow" advTm="19162"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>
          <a:xfrm>
            <a:off x="1143000" y="534140"/>
            <a:ext cx="8229600" cy="1143000"/>
          </a:xfrm>
        </p:spPr>
        <p:txBody>
          <a:bodyPr rtlCol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l" eaLnBrk="1" hangingPunct="1">
              <a:defRPr/>
            </a:pPr>
            <a:r>
              <a:rPr lang="sr-Cyrl-RS" kern="1200" dirty="0" smtClean="0">
                <a:solidFill>
                  <a:schemeClr val="tx1"/>
                </a:solidFill>
                <a:effectLst/>
                <a:cs typeface="Arial" pitchFamily="34" charset="0"/>
              </a:rPr>
              <a:t>Место леветирацетама код ИГЕ</a:t>
            </a:r>
            <a:endParaRPr lang="x-none" kern="1200" dirty="0" smtClean="0"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72386" name="Content Placeholder 2"/>
          <p:cNvSpPr>
            <a:spLocks noGrp="1"/>
          </p:cNvSpPr>
          <p:nvPr>
            <p:ph idx="4294967295"/>
          </p:nvPr>
        </p:nvSpPr>
        <p:spPr>
          <a:xfrm>
            <a:off x="457200" y="2133600"/>
            <a:ext cx="8229600" cy="4572000"/>
          </a:xfrm>
          <a:noFill/>
        </p:spPr>
        <p:txBody>
          <a:bodyPr/>
          <a:lstStyle/>
          <a:p>
            <a:pPr marL="365125" indent="-255588" eaLnBrk="1" hangingPunct="1"/>
            <a:r>
              <a:rPr lang="sr-Latn-CS" sz="2800" b="1" dirty="0" smtClean="0">
                <a:effectLst/>
              </a:rPr>
              <a:t>Одлична алтернатива за валпроат </a:t>
            </a:r>
          </a:p>
          <a:p>
            <a:pPr marL="620713" lvl="1" indent="-228600" eaLnBrk="1" hangingPunct="1"/>
            <a:r>
              <a:rPr lang="sr-Latn-CS" sz="2400" dirty="0" smtClean="0">
                <a:effectLst/>
              </a:rPr>
              <a:t>Код новодијагностикованих девојака/жена са ИГЕ започињати терапију леветирацетамом </a:t>
            </a:r>
          </a:p>
          <a:p>
            <a:pPr marL="620713" lvl="1" indent="-228600" eaLnBrk="1" hangingPunct="1"/>
            <a:r>
              <a:rPr lang="sr-Latn-CS" sz="2400" dirty="0" smtClean="0">
                <a:effectLst/>
              </a:rPr>
              <a:t>Код девојака/жена које се већ лече валпроатом, треба га заменити ако ефикасност није потпуна или постоје нежељена дејства </a:t>
            </a:r>
          </a:p>
          <a:p>
            <a:pPr marL="620713" lvl="1" indent="-228600" eaLnBrk="1" hangingPunct="1"/>
            <a:r>
              <a:rPr lang="sr-Latn-CS" sz="2400" dirty="0" smtClean="0">
                <a:effectLst/>
              </a:rPr>
              <a:t>Пред планирану трудноћу искључити валпроат и увести леветирацетам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558229" y="722313"/>
            <a:ext cx="84201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sr-Latn-CS" sz="4400" dirty="0">
                <a:solidFill>
                  <a:schemeClr val="tx2"/>
                </a:solidFill>
                <a:latin typeface="+mj-lt"/>
              </a:rPr>
              <a:t>Једноставни и комплексни парцијални напади - лечење</a:t>
            </a:r>
          </a:p>
        </p:txBody>
      </p:sp>
      <p:sp>
        <p:nvSpPr>
          <p:cNvPr id="93189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09600" y="2022475"/>
            <a:ext cx="4470400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 dirty="0">
                <a:latin typeface="+mn-lt"/>
              </a:rPr>
              <a:t>Karbamazepin</a:t>
            </a:r>
            <a:endParaRPr lang="sr-Latn-CS" sz="2800" dirty="0">
              <a:solidFill>
                <a:srgbClr val="A50021"/>
              </a:solidFill>
              <a:latin typeface="+mn-lt"/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 dirty="0">
                <a:latin typeface="+mn-lt"/>
              </a:rPr>
              <a:t>Valproična kiselina</a:t>
            </a:r>
            <a:endParaRPr lang="sr-Latn-CS" sz="2800" dirty="0">
              <a:solidFill>
                <a:srgbClr val="A50021"/>
              </a:solidFill>
              <a:latin typeface="+mn-lt"/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 dirty="0">
                <a:latin typeface="+mn-lt"/>
              </a:rPr>
              <a:t>Lamotrigin</a:t>
            </a:r>
            <a:endParaRPr lang="sr-Latn-CS" sz="2800" dirty="0">
              <a:solidFill>
                <a:srgbClr val="A50021"/>
              </a:solidFill>
              <a:latin typeface="+mn-lt"/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 dirty="0">
                <a:latin typeface="+mn-lt"/>
              </a:rPr>
              <a:t>Oxcarbazepin</a:t>
            </a:r>
            <a:endParaRPr lang="sr-Latn-CS" sz="2800" dirty="0">
              <a:solidFill>
                <a:srgbClr val="A50021"/>
              </a:solidFill>
              <a:latin typeface="+mn-lt"/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 dirty="0">
                <a:latin typeface="+mn-lt"/>
              </a:rPr>
              <a:t>Fenitoin</a:t>
            </a:r>
            <a:endParaRPr lang="sr-Latn-CS" sz="2800" dirty="0">
              <a:solidFill>
                <a:srgbClr val="A50021"/>
              </a:solidFill>
              <a:latin typeface="+mn-lt"/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 dirty="0">
                <a:latin typeface="+mn-lt"/>
              </a:rPr>
              <a:t>Topiramat</a:t>
            </a:r>
            <a:endParaRPr lang="sr-Latn-CS" sz="2800" dirty="0">
              <a:solidFill>
                <a:srgbClr val="A50021"/>
              </a:solidFill>
              <a:latin typeface="+mn-lt"/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 dirty="0">
                <a:latin typeface="+mn-lt"/>
              </a:rPr>
              <a:t>Levetiracetam </a:t>
            </a: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 dirty="0">
                <a:latin typeface="+mn-lt"/>
              </a:rPr>
              <a:t>Gabapentin	</a:t>
            </a: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 dirty="0">
                <a:latin typeface="+mn-lt"/>
              </a:rPr>
              <a:t>Phenobarbiton</a:t>
            </a:r>
          </a:p>
        </p:txBody>
      </p:sp>
      <p:grpSp>
        <p:nvGrpSpPr>
          <p:cNvPr id="274435" name="Group 6"/>
          <p:cNvGrpSpPr>
            <a:grpSpLocks/>
          </p:cNvGrpSpPr>
          <p:nvPr/>
        </p:nvGrpSpPr>
        <p:grpSpPr bwMode="auto">
          <a:xfrm>
            <a:off x="6288088" y="2022475"/>
            <a:ext cx="2413000" cy="4035425"/>
            <a:chOff x="4084" y="1274"/>
            <a:chExt cx="1404" cy="2542"/>
          </a:xfrm>
        </p:grpSpPr>
        <p:pic>
          <p:nvPicPr>
            <p:cNvPr id="274441" name="Picture 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4" y="2154"/>
              <a:ext cx="1404" cy="1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4442" name="Picture 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54" y="1274"/>
              <a:ext cx="640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4436" name="Group 9"/>
          <p:cNvGrpSpPr>
            <a:grpSpLocks/>
          </p:cNvGrpSpPr>
          <p:nvPr/>
        </p:nvGrpSpPr>
        <p:grpSpPr bwMode="auto">
          <a:xfrm>
            <a:off x="4406900" y="2011363"/>
            <a:ext cx="1720850" cy="4025900"/>
            <a:chOff x="2991" y="1267"/>
            <a:chExt cx="1000" cy="2536"/>
          </a:xfrm>
        </p:grpSpPr>
        <p:pic>
          <p:nvPicPr>
            <p:cNvPr id="274439" name="Picture 10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91" y="2104"/>
              <a:ext cx="1000" cy="1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4440" name="Picture 11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201" y="1267"/>
              <a:ext cx="672" cy="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4437" name="Text Box 12"/>
          <p:cNvSpPr txBox="1">
            <a:spLocks noChangeArrowheads="1"/>
          </p:cNvSpPr>
          <p:nvPr/>
        </p:nvSpPr>
        <p:spPr bwMode="auto">
          <a:xfrm>
            <a:off x="4205288" y="6013450"/>
            <a:ext cx="2371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sz="2000" b="1">
                <a:latin typeface="Tahoma" pitchFamily="34" charset="0"/>
              </a:rPr>
              <a:t>Jednostavni parcialni napad</a:t>
            </a:r>
          </a:p>
        </p:txBody>
      </p:sp>
      <p:sp>
        <p:nvSpPr>
          <p:cNvPr id="274438" name="Text Box 13"/>
          <p:cNvSpPr txBox="1">
            <a:spLocks noChangeArrowheads="1"/>
          </p:cNvSpPr>
          <p:nvPr/>
        </p:nvSpPr>
        <p:spPr bwMode="auto">
          <a:xfrm>
            <a:off x="6856413" y="6008688"/>
            <a:ext cx="22082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sz="2000" b="1">
                <a:latin typeface="Tahoma" pitchFamily="34" charset="0"/>
              </a:rPr>
              <a:t>kompleksni parcialni napad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11"/>
    </mc:Choice>
    <mc:Fallback xmlns="">
      <p:transition spd="slow" advTm="22011"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598842" y="528290"/>
            <a:ext cx="84201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sr-Latn-CS" sz="4000" dirty="0">
                <a:solidFill>
                  <a:schemeClr val="tx2"/>
                </a:solidFill>
                <a:latin typeface="+mj-lt"/>
              </a:rPr>
              <a:t>Sekundarno generalizovani toničko-klonički napadi - lečenje</a:t>
            </a:r>
          </a:p>
        </p:txBody>
      </p:sp>
      <p:pic>
        <p:nvPicPr>
          <p:cNvPr id="7172" name="Picture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5425" y="2570163"/>
            <a:ext cx="5010150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6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7775" y="1657350"/>
            <a:ext cx="1055688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9" name="Rectangle 7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90172" y="1981200"/>
            <a:ext cx="4508500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/>
            </a:pPr>
            <a:r>
              <a:rPr lang="sr-Latn-CS" sz="2800" dirty="0">
                <a:latin typeface="+mn-lt"/>
              </a:rPr>
              <a:t>Carbamazepin</a:t>
            </a:r>
            <a:endParaRPr lang="sr-Latn-CS" sz="2800" dirty="0">
              <a:solidFill>
                <a:srgbClr val="A50021"/>
              </a:solidFill>
              <a:latin typeface="+mn-lt"/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/>
            </a:pPr>
            <a:r>
              <a:rPr lang="sr-Latn-CS" sz="2800" dirty="0">
                <a:latin typeface="+mn-lt"/>
              </a:rPr>
              <a:t>Valproična kiselina</a:t>
            </a:r>
            <a:endParaRPr lang="sr-Latn-CS" sz="2800" dirty="0">
              <a:solidFill>
                <a:srgbClr val="A50021"/>
              </a:solidFill>
              <a:latin typeface="+mn-lt"/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/>
            </a:pPr>
            <a:r>
              <a:rPr lang="sr-Latn-CS" sz="2800" dirty="0">
                <a:latin typeface="+mn-lt"/>
              </a:rPr>
              <a:t>Lamotrigin</a:t>
            </a:r>
            <a:endParaRPr lang="sr-Latn-CS" sz="2800" dirty="0">
              <a:solidFill>
                <a:srgbClr val="A50021"/>
              </a:solidFill>
              <a:latin typeface="+mn-lt"/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/>
            </a:pPr>
            <a:r>
              <a:rPr lang="sr-Latn-CS" sz="2800" dirty="0">
                <a:latin typeface="+mn-lt"/>
              </a:rPr>
              <a:t>Oxcarbazepin</a:t>
            </a:r>
            <a:endParaRPr lang="sr-Latn-CS" sz="2800" dirty="0">
              <a:solidFill>
                <a:srgbClr val="A50021"/>
              </a:solidFill>
              <a:latin typeface="+mn-lt"/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/>
            </a:pPr>
            <a:r>
              <a:rPr lang="sr-Latn-CS" sz="2800" dirty="0">
                <a:latin typeface="+mn-lt"/>
              </a:rPr>
              <a:t>Fenitoin</a:t>
            </a:r>
            <a:endParaRPr lang="sr-Latn-CS" sz="2800" dirty="0">
              <a:solidFill>
                <a:srgbClr val="A50021"/>
              </a:solidFill>
              <a:latin typeface="+mn-lt"/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/>
            </a:pPr>
            <a:r>
              <a:rPr lang="sr-Latn-CS" sz="2800" dirty="0">
                <a:latin typeface="+mn-lt"/>
              </a:rPr>
              <a:t>Topiramat</a:t>
            </a:r>
            <a:endParaRPr lang="sr-Latn-CS" sz="2800" dirty="0">
              <a:solidFill>
                <a:srgbClr val="A50021"/>
              </a:solidFill>
              <a:latin typeface="+mn-lt"/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/>
            </a:pPr>
            <a:r>
              <a:rPr lang="sr-Latn-CS" sz="2800" dirty="0">
                <a:latin typeface="+mn-lt"/>
              </a:rPr>
              <a:t>Levetiracetam </a:t>
            </a: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/>
            </a:pPr>
            <a:r>
              <a:rPr lang="sr-Latn-CS" sz="2800" dirty="0">
                <a:latin typeface="+mn-lt"/>
              </a:rPr>
              <a:t>Gabapentin	</a:t>
            </a: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/>
            </a:pPr>
            <a:r>
              <a:rPr lang="sr-Latn-CS" sz="2800" dirty="0">
                <a:latin typeface="+mn-lt"/>
              </a:rPr>
              <a:t>Phenobarbiton</a:t>
            </a:r>
          </a:p>
        </p:txBody>
      </p:sp>
      <p:grpSp>
        <p:nvGrpSpPr>
          <p:cNvPr id="7175" name="Group 8"/>
          <p:cNvGrpSpPr>
            <a:grpSpLocks/>
          </p:cNvGrpSpPr>
          <p:nvPr/>
        </p:nvGrpSpPr>
        <p:grpSpPr bwMode="auto">
          <a:xfrm>
            <a:off x="4895850" y="4835525"/>
            <a:ext cx="4170363" cy="1798638"/>
            <a:chOff x="3293" y="2974"/>
            <a:chExt cx="2425" cy="1133"/>
          </a:xfrm>
        </p:grpSpPr>
        <p:sp>
          <p:nvSpPr>
            <p:cNvPr id="7176" name="Rectangle 9"/>
            <p:cNvSpPr>
              <a:spLocks noChangeArrowheads="1"/>
            </p:cNvSpPr>
            <p:nvPr/>
          </p:nvSpPr>
          <p:spPr bwMode="auto">
            <a:xfrm>
              <a:off x="5112" y="3088"/>
              <a:ext cx="606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58825" eaLnBrk="0" hangingPunct="0">
                <a:spcBef>
                  <a:spcPct val="50000"/>
                </a:spcBef>
              </a:pPr>
              <a:r>
                <a:rPr lang="sr-Latn-CS" sz="1500" b="1"/>
                <a:t>Fp2-F8</a:t>
              </a:r>
            </a:p>
          </p:txBody>
        </p:sp>
        <p:sp>
          <p:nvSpPr>
            <p:cNvPr id="7177" name="Rectangle 10"/>
            <p:cNvSpPr>
              <a:spLocks noChangeArrowheads="1"/>
            </p:cNvSpPr>
            <p:nvPr/>
          </p:nvSpPr>
          <p:spPr bwMode="auto">
            <a:xfrm>
              <a:off x="5243" y="3364"/>
              <a:ext cx="47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58825" eaLnBrk="0" hangingPunct="0">
                <a:spcBef>
                  <a:spcPct val="50000"/>
                </a:spcBef>
              </a:pPr>
              <a:r>
                <a:rPr lang="sr-Latn-CS" sz="1500" b="1"/>
                <a:t>F8-F4</a:t>
              </a:r>
            </a:p>
          </p:txBody>
        </p:sp>
        <p:sp>
          <p:nvSpPr>
            <p:cNvPr id="7178" name="Rectangle 11"/>
            <p:cNvSpPr>
              <a:spLocks noChangeArrowheads="1"/>
            </p:cNvSpPr>
            <p:nvPr/>
          </p:nvSpPr>
          <p:spPr bwMode="auto">
            <a:xfrm>
              <a:off x="5254" y="3604"/>
              <a:ext cx="461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58825" eaLnBrk="0" hangingPunct="0">
                <a:spcBef>
                  <a:spcPct val="50000"/>
                </a:spcBef>
              </a:pPr>
              <a:r>
                <a:rPr lang="sr-Latn-CS" sz="1500" b="1" u="sng"/>
                <a:t>T4-T6</a:t>
              </a:r>
            </a:p>
          </p:txBody>
        </p:sp>
        <p:sp>
          <p:nvSpPr>
            <p:cNvPr id="7179" name="Rectangle 12"/>
            <p:cNvSpPr>
              <a:spLocks noChangeArrowheads="1"/>
            </p:cNvSpPr>
            <p:nvPr/>
          </p:nvSpPr>
          <p:spPr bwMode="auto">
            <a:xfrm>
              <a:off x="5231" y="3905"/>
              <a:ext cx="48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58825" eaLnBrk="0" hangingPunct="0">
                <a:spcBef>
                  <a:spcPct val="50000"/>
                </a:spcBef>
              </a:pPr>
              <a:r>
                <a:rPr lang="sr-Latn-CS" sz="1500" b="1"/>
                <a:t>T6-O2</a:t>
              </a:r>
            </a:p>
          </p:txBody>
        </p:sp>
        <p:graphicFrame>
          <p:nvGraphicFramePr>
            <p:cNvPr id="7170" name="Object 13"/>
            <p:cNvGraphicFramePr>
              <a:graphicFrameLocks noChangeAspect="1"/>
            </p:cNvGraphicFramePr>
            <p:nvPr/>
          </p:nvGraphicFramePr>
          <p:xfrm>
            <a:off x="3293" y="2974"/>
            <a:ext cx="1914" cy="11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33" name="Photo Editor Photo" r:id="rId6" imgW="1950889" imgH="914479" progId="">
                    <p:embed/>
                  </p:oleObj>
                </mc:Choice>
                <mc:Fallback>
                  <p:oleObj name="Photo Editor Photo" r:id="rId6" imgW="1950889" imgH="914479" progId="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93" y="2974"/>
                          <a:ext cx="1914" cy="11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47"/>
    </mc:Choice>
    <mc:Fallback xmlns="">
      <p:transition spd="slow" advTm="13347"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447800" y="509290"/>
            <a:ext cx="9067800" cy="1619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defTabSz="762000" eaLnBrk="0" hangingPunct="0">
              <a:lnSpc>
                <a:spcPct val="120000"/>
              </a:lnSpc>
              <a:spcAft>
                <a:spcPct val="15000"/>
              </a:spcAft>
            </a:pPr>
            <a:r>
              <a:rPr lang="sr-Latn-CS" sz="3200" u="sng" dirty="0">
                <a:latin typeface="+mj-lt"/>
              </a:rPr>
              <a:t>Грешке од стране болесника</a:t>
            </a:r>
            <a:r>
              <a:rPr lang="sr-Latn-CS" sz="3200" dirty="0">
                <a:latin typeface="+mj-lt"/>
              </a:rPr>
              <a:t>:</a:t>
            </a:r>
            <a:r>
              <a:rPr lang="sr-Latn-CS" sz="2800" dirty="0">
                <a:latin typeface="+mj-lt"/>
              </a:rPr>
              <a:t> </a:t>
            </a:r>
          </a:p>
          <a:p>
            <a:pPr defTabSz="762000" eaLnBrk="0" hangingPunct="0">
              <a:buClr>
                <a:srgbClr val="CC0000"/>
              </a:buClr>
              <a:buFontTx/>
              <a:buChar char="•"/>
            </a:pPr>
            <a:r>
              <a:rPr lang="sr-Latn-CS" sz="2800" dirty="0">
                <a:latin typeface="+mj-lt"/>
              </a:rPr>
              <a:t>Неуредно узимање лекова (комплијанса)</a:t>
            </a:r>
          </a:p>
          <a:p>
            <a:pPr defTabSz="762000" eaLnBrk="0" hangingPunct="0">
              <a:buClr>
                <a:srgbClr val="CC0000"/>
              </a:buClr>
              <a:buFontTx/>
              <a:buChar char="•"/>
            </a:pPr>
            <a:r>
              <a:rPr lang="sr-Latn-CS" sz="2800" dirty="0">
                <a:latin typeface="+mj-lt"/>
              </a:rPr>
              <a:t>Неуредан начин живота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990600" y="2128837"/>
            <a:ext cx="9067800" cy="3586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just" defTabSz="762000" eaLnBrk="0" hangingPunct="0">
              <a:lnSpc>
                <a:spcPct val="120000"/>
              </a:lnSpc>
              <a:spcAft>
                <a:spcPct val="15000"/>
              </a:spcAft>
            </a:pPr>
            <a:r>
              <a:rPr lang="sr-Latn-CS" sz="2000" i="1" u="sng" dirty="0">
                <a:latin typeface="+mn-lt"/>
              </a:rPr>
              <a:t>Грешке од стране лекара</a:t>
            </a:r>
            <a:r>
              <a:rPr lang="sr-Latn-CS" sz="2000" i="1" dirty="0">
                <a:latin typeface="+mn-lt"/>
              </a:rPr>
              <a:t>:</a:t>
            </a:r>
            <a:r>
              <a:rPr lang="sr-Latn-CS" sz="2000" dirty="0">
                <a:latin typeface="+mn-lt"/>
              </a:rPr>
              <a:t> </a:t>
            </a:r>
          </a:p>
          <a:p>
            <a:pPr defTabSz="762000" eaLnBrk="0" hangingPunct="0">
              <a:buClr>
                <a:srgbClr val="CC0000"/>
              </a:buClr>
              <a:buFontTx/>
              <a:buChar char="•"/>
            </a:pPr>
            <a:r>
              <a:rPr lang="sr-Latn-CS" sz="2000" dirty="0">
                <a:latin typeface="+mn-lt"/>
              </a:rPr>
              <a:t>Грешке у дијагнози:</a:t>
            </a:r>
          </a:p>
          <a:p>
            <a:pPr marL="571500" lvl="1" defTabSz="762000" eaLnBrk="0" hangingPunct="0">
              <a:buClr>
                <a:srgbClr val="CC0000"/>
              </a:buClr>
              <a:buFontTx/>
              <a:buChar char="–"/>
            </a:pPr>
            <a:r>
              <a:rPr lang="sr-Latn-CS" sz="2000" dirty="0">
                <a:latin typeface="+mn-lt"/>
              </a:rPr>
              <a:t>погрешна дијагноза неепилептичких напада (10-20%)</a:t>
            </a:r>
          </a:p>
          <a:p>
            <a:pPr marL="571500" lvl="1" defTabSz="762000" eaLnBrk="0" hangingPunct="0">
              <a:buClr>
                <a:srgbClr val="CC0000"/>
              </a:buClr>
              <a:buFontTx/>
              <a:buChar char="–"/>
            </a:pPr>
            <a:r>
              <a:rPr lang="sr-Latn-CS" sz="2000" dirty="0">
                <a:latin typeface="+mn-lt"/>
              </a:rPr>
              <a:t>погрешна класификација типа напада или синдрома</a:t>
            </a:r>
          </a:p>
          <a:p>
            <a:pPr marL="571500" lvl="1" defTabSz="762000" eaLnBrk="0" hangingPunct="0">
              <a:buClr>
                <a:srgbClr val="CC0000"/>
              </a:buClr>
              <a:buFontTx/>
              <a:buChar char="–"/>
            </a:pPr>
            <a:r>
              <a:rPr lang="sr-Latn-CS" sz="2000" dirty="0">
                <a:latin typeface="+mn-lt"/>
              </a:rPr>
              <a:t>непрепозната прогресивна лезија мозга</a:t>
            </a:r>
          </a:p>
          <a:p>
            <a:pPr marL="571500" lvl="1" defTabSz="762000" eaLnBrk="0" hangingPunct="0">
              <a:buClr>
                <a:srgbClr val="CC0000"/>
              </a:buClr>
              <a:buFontTx/>
              <a:buChar char="–"/>
            </a:pPr>
            <a:r>
              <a:rPr lang="sr-Latn-CS" sz="2000" dirty="0">
                <a:latin typeface="+mn-lt"/>
              </a:rPr>
              <a:t>непрепознати провокативни фактори</a:t>
            </a:r>
          </a:p>
          <a:p>
            <a:pPr defTabSz="762000" eaLnBrk="0" hangingPunct="0">
              <a:buClr>
                <a:srgbClr val="CC0000"/>
              </a:buClr>
              <a:buFontTx/>
              <a:buChar char="•"/>
            </a:pPr>
            <a:r>
              <a:rPr lang="sr-Latn-CS" sz="2000" dirty="0">
                <a:latin typeface="+mn-lt"/>
              </a:rPr>
              <a:t>Грешке у терапији:</a:t>
            </a:r>
          </a:p>
          <a:p>
            <a:pPr marL="571500" lvl="1" defTabSz="762000" eaLnBrk="0" hangingPunct="0">
              <a:buClr>
                <a:srgbClr val="CC0000"/>
              </a:buClr>
              <a:buFontTx/>
              <a:buChar char="–"/>
            </a:pPr>
            <a:r>
              <a:rPr lang="sr-Latn-CS" sz="2000" dirty="0">
                <a:latin typeface="+mn-lt"/>
              </a:rPr>
              <a:t>неадекватан избор лекова</a:t>
            </a:r>
          </a:p>
          <a:p>
            <a:pPr marL="571500" lvl="1" defTabSz="762000" eaLnBrk="0" hangingPunct="0">
              <a:buClr>
                <a:srgbClr val="CC0000"/>
              </a:buClr>
              <a:buFontTx/>
              <a:buChar char="–"/>
            </a:pPr>
            <a:r>
              <a:rPr lang="sr-Latn-CS" sz="2000" dirty="0">
                <a:latin typeface="+mn-lt"/>
              </a:rPr>
              <a:t>неадекватна доза лекова</a:t>
            </a:r>
          </a:p>
          <a:p>
            <a:pPr marL="571500" lvl="1" defTabSz="762000" eaLnBrk="0" hangingPunct="0">
              <a:buClr>
                <a:srgbClr val="CC0000"/>
              </a:buClr>
              <a:buFontTx/>
              <a:buChar char="–"/>
            </a:pPr>
            <a:r>
              <a:rPr lang="sr-Latn-CS" sz="2000" dirty="0">
                <a:latin typeface="+mn-lt"/>
              </a:rPr>
              <a:t>неадекватна комбинација лекова</a:t>
            </a:r>
          </a:p>
          <a:p>
            <a:pPr marL="571500" lvl="1" algn="just" defTabSz="762000" eaLnBrk="0" hangingPunct="0">
              <a:buClr>
                <a:srgbClr val="CC0000"/>
              </a:buClr>
              <a:buFontTx/>
              <a:buChar char="–"/>
            </a:pPr>
            <a:r>
              <a:rPr lang="sr-Latn-CS" sz="2000" dirty="0">
                <a:latin typeface="+mn-lt"/>
              </a:rPr>
              <a:t>интеракција лекова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053"/>
    </mc:Choice>
    <mc:Fallback xmlns="">
      <p:transition spd="slow" advTm="58053"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2938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smtClean="0">
                <a:effectLst/>
              </a:rPr>
              <a:t>60-70% постиже контролу напада током две године</a:t>
            </a:r>
          </a:p>
          <a:p>
            <a:r>
              <a:rPr lang="sr-Latn-CS" smtClean="0">
                <a:effectLst/>
              </a:rPr>
              <a:t>Код осталих се смањује број напада и њихова тежина</a:t>
            </a:r>
            <a:endParaRPr lang="en-US" smtClean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75"/>
    </mc:Choice>
    <mc:Fallback xmlns="">
      <p:transition spd="slow" advTm="1017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sr-Latn-RS" sz="21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Cyrl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Епилепсија је болест мозга коју карактерише трајна предиспозиција за генерисањем епилептичних напада, </a:t>
            </a:r>
            <a:r>
              <a:rPr lang="sr-Cyrl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 и присуство било којег од следећих стања: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најмање два непровоцирана (или рефлексна) напада током више од 24 сата </a:t>
            </a:r>
          </a:p>
          <a:p>
            <a:pPr algn="just"/>
            <a:r>
              <a:rPr lang="sr-Cyrl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један непровоцирани (или рефлексни напад) уз вероватноћу од следећег напада која је слична ризику у општој популацији (најмање 60%) након два непровоцирана напада током наредних 10 година, </a:t>
            </a:r>
          </a:p>
          <a:p>
            <a:pPr algn="just"/>
            <a:r>
              <a:rPr lang="sr-Cyrl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дијагноза епилептичног синдрома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Latn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7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50"/>
    </mc:Choice>
    <mc:Fallback xmlns="">
      <p:transition spd="slow" advTm="36050"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3" name="Content Placeholder 2"/>
          <p:cNvSpPr>
            <a:spLocks noGrp="1"/>
          </p:cNvSpPr>
          <p:nvPr>
            <p:ph idx="4294967295"/>
          </p:nvPr>
        </p:nvSpPr>
        <p:spPr>
          <a:xfrm>
            <a:off x="838200" y="1219200"/>
            <a:ext cx="8229600" cy="4572000"/>
          </a:xfrm>
          <a:noFill/>
        </p:spPr>
        <p:txBody>
          <a:bodyPr/>
          <a:lstStyle/>
          <a:p>
            <a:pPr marL="365125" indent="-255588" eaLnBrk="1" hangingPunct="1">
              <a:spcBef>
                <a:spcPts val="300"/>
              </a:spcBef>
            </a:pPr>
            <a:r>
              <a:rPr lang="sr-Latn-CS" sz="2800" dirty="0" smtClean="0">
                <a:effectLst/>
              </a:rPr>
              <a:t>За болеснике са мањим ризиком за рецидив напада (1 напад пре дијагнозе) </a:t>
            </a:r>
          </a:p>
          <a:p>
            <a:pPr marL="620713" lvl="1" indent="-228600" eaLnBrk="1" hangingPunct="1">
              <a:spcBef>
                <a:spcPts val="300"/>
              </a:spcBef>
            </a:pPr>
            <a:r>
              <a:rPr lang="sr-Latn-CS" sz="2400" b="1" dirty="0" smtClean="0">
                <a:solidFill>
                  <a:srgbClr val="A50021"/>
                </a:solidFill>
                <a:effectLst/>
              </a:rPr>
              <a:t>рано лечење смањује број рецидива за 10%</a:t>
            </a:r>
          </a:p>
          <a:p>
            <a:pPr marL="620713" lvl="1" indent="-228600" eaLnBrk="1" hangingPunct="1">
              <a:spcBef>
                <a:spcPts val="300"/>
              </a:spcBef>
            </a:pPr>
            <a:r>
              <a:rPr lang="sr-Latn-CS" sz="2400" dirty="0" smtClean="0">
                <a:effectLst/>
              </a:rPr>
              <a:t>потребно је да се лечи 10 болесника да се спречи рецидив код 1 од њих (</a:t>
            </a:r>
            <a:r>
              <a:rPr lang="sr-Latn-CS" sz="2400" b="1" dirty="0" smtClean="0">
                <a:effectLst/>
              </a:rPr>
              <a:t>ННТ=10</a:t>
            </a:r>
            <a:r>
              <a:rPr lang="sr-Latn-CS" sz="2400" dirty="0" smtClean="0">
                <a:effectLst/>
              </a:rPr>
              <a:t>)</a:t>
            </a:r>
          </a:p>
          <a:p>
            <a:pPr marL="365125" indent="-255588" eaLnBrk="1" hangingPunct="1">
              <a:spcBef>
                <a:spcPts val="300"/>
              </a:spcBef>
            </a:pPr>
            <a:r>
              <a:rPr lang="sr-Latn-CS" sz="2800" dirty="0" smtClean="0">
                <a:effectLst/>
              </a:rPr>
              <a:t>За болеснике са већим ризиком за рецидив напада (2 или више напада пре дијагнозе) </a:t>
            </a:r>
          </a:p>
          <a:p>
            <a:pPr marL="620713" lvl="1" indent="-228600" eaLnBrk="1" hangingPunct="1">
              <a:spcBef>
                <a:spcPts val="300"/>
              </a:spcBef>
            </a:pPr>
            <a:r>
              <a:rPr lang="sr-Latn-CS" sz="2400" b="1" dirty="0" smtClean="0">
                <a:solidFill>
                  <a:srgbClr val="A50021"/>
                </a:solidFill>
                <a:effectLst/>
              </a:rPr>
              <a:t>рано лечење смањује броја рецидива за 20%</a:t>
            </a:r>
          </a:p>
          <a:p>
            <a:pPr marL="620713" lvl="1" indent="-228600" eaLnBrk="1" hangingPunct="1">
              <a:spcBef>
                <a:spcPts val="300"/>
              </a:spcBef>
            </a:pPr>
            <a:r>
              <a:rPr lang="sr-Latn-CS" sz="2400" dirty="0" smtClean="0">
                <a:effectLst/>
              </a:rPr>
              <a:t>потребно је да се лече 5 болесника да се спречи рецидив код 1 од њих (</a:t>
            </a:r>
            <a:r>
              <a:rPr lang="sr-Latn-CS" sz="2400" b="1" dirty="0" smtClean="0">
                <a:effectLst/>
              </a:rPr>
              <a:t>ННТ=5</a:t>
            </a:r>
            <a:r>
              <a:rPr lang="sr-Latn-CS" sz="2400" dirty="0" smtClean="0">
                <a:effectLst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942"/>
    </mc:Choice>
    <mc:Fallback xmlns="">
      <p:transition spd="slow" advTm="28942"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02509450"/>
              </p:ext>
            </p:extLst>
          </p:nvPr>
        </p:nvGraphicFramePr>
        <p:xfrm>
          <a:off x="1295400" y="1371600"/>
          <a:ext cx="6934200" cy="3758319"/>
        </p:xfrm>
        <a:graphic>
          <a:graphicData uri="http://schemas.openxmlformats.org/drawingml/2006/table">
            <a:tbl>
              <a:tblPr/>
              <a:tblGrid>
                <a:gridCol w="5651427"/>
                <a:gridCol w="1282773"/>
              </a:tblGrid>
              <a:tr h="162471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470 болесника са новодијагностикованом </a:t>
                      </a:r>
                      <a:br>
                        <a:rPr kumimoji="0" lang="sr-Latn-C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sr-Latn-C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нелеченом епилепсијом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78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Пуна ремисија током најмање годину дана</a:t>
                      </a:r>
                      <a:endParaRPr kumimoji="0" lang="sr-Latn-C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64%</a:t>
                      </a:r>
                      <a:endParaRPr kumimoji="0" lang="sr-Latn-C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Фармакорезистентна епилепсија</a:t>
                      </a:r>
                      <a:endParaRPr kumimoji="0" lang="sr-Latn-C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36%</a:t>
                      </a:r>
                      <a:endParaRPr kumimoji="0" lang="sr-Latn-C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977"/>
    </mc:Choice>
    <mc:Fallback xmlns="">
      <p:transition spd="slow" advTm="20977"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1" name="Content Placeholder 1"/>
          <p:cNvSpPr>
            <a:spLocks noGrp="1"/>
          </p:cNvSpPr>
          <p:nvPr>
            <p:ph idx="4294967295"/>
          </p:nvPr>
        </p:nvSpPr>
        <p:spPr>
          <a:xfrm>
            <a:off x="518319" y="2123983"/>
            <a:ext cx="8229600" cy="4572000"/>
          </a:xfrm>
          <a:noFill/>
        </p:spPr>
        <p:txBody>
          <a:bodyPr>
            <a:normAutofit/>
          </a:bodyPr>
          <a:lstStyle/>
          <a:p>
            <a:pPr lvl="4" eaLnBrk="1" hangingPunct="1">
              <a:spcBef>
                <a:spcPct val="15000"/>
              </a:spcBef>
              <a:spcAft>
                <a:spcPct val="15000"/>
              </a:spcAft>
            </a:pPr>
            <a:r>
              <a:rPr lang="sr-Latn-CS" sz="2000" dirty="0" smtClean="0">
                <a:effectLst/>
              </a:rPr>
              <a:t>Примена иницијалне и алтернативне монотерапије и дитерапије не захтева више од 12 месеци од постављања дијагнозе</a:t>
            </a:r>
          </a:p>
          <a:p>
            <a:pPr marL="365125" indent="-255588" eaLnBrk="1" hangingPunct="1">
              <a:spcBef>
                <a:spcPct val="15000"/>
              </a:spcBef>
              <a:spcAft>
                <a:spcPct val="15000"/>
              </a:spcAft>
            </a:pPr>
            <a:r>
              <a:rPr lang="sr-Latn-CS" sz="2000" b="1" dirty="0" smtClean="0">
                <a:effectLst/>
              </a:rPr>
              <a:t>У првој години од почетка могу да се разликују 3 групе болесника са епилепсијом</a:t>
            </a:r>
          </a:p>
          <a:p>
            <a:pPr marL="620713" lvl="1" indent="-228600" eaLnBrk="1" hangingPunct="1">
              <a:spcBef>
                <a:spcPct val="15000"/>
              </a:spcBef>
              <a:spcAft>
                <a:spcPct val="15000"/>
              </a:spcAft>
            </a:pPr>
            <a:r>
              <a:rPr lang="sr-Latn-CS" b="1" dirty="0" smtClean="0">
                <a:solidFill>
                  <a:srgbClr val="A50021"/>
                </a:solidFill>
                <a:effectLst/>
              </a:rPr>
              <a:t>епилепсије које лако реагују на терапију </a:t>
            </a:r>
          </a:p>
          <a:p>
            <a:pPr marL="620713" lvl="1" indent="-228600" eaLnBrk="1" hangingPunct="1">
              <a:spcBef>
                <a:spcPct val="15000"/>
              </a:spcBef>
              <a:spcAft>
                <a:spcPct val="15000"/>
              </a:spcAft>
            </a:pPr>
            <a:r>
              <a:rPr lang="sr-Latn-CS" b="1" dirty="0" smtClean="0">
                <a:solidFill>
                  <a:srgbClr val="A50021"/>
                </a:solidFill>
                <a:effectLst/>
              </a:rPr>
              <a:t>епилепсијe које тeшко рeагују на терапију </a:t>
            </a:r>
          </a:p>
          <a:p>
            <a:pPr marL="620713" lvl="1" indent="-228600" eaLnBrk="1" hangingPunct="1">
              <a:spcBef>
                <a:spcPct val="15000"/>
              </a:spcBef>
              <a:spcAft>
                <a:spcPct val="15000"/>
              </a:spcAft>
            </a:pPr>
            <a:r>
              <a:rPr lang="sr-Latn-CS" b="1" dirty="0" smtClean="0">
                <a:solidFill>
                  <a:srgbClr val="A50021"/>
                </a:solidFill>
                <a:effectLst/>
              </a:rPr>
              <a:t>фармакорeз</a:t>
            </a:r>
            <a:r>
              <a:rPr lang="sr-Cyrl-CS" b="1" dirty="0" smtClean="0">
                <a:solidFill>
                  <a:srgbClr val="A50021"/>
                </a:solidFill>
                <a:effectLst/>
              </a:rPr>
              <a:t>и</a:t>
            </a:r>
            <a:r>
              <a:rPr lang="sr-Latn-CS" b="1" dirty="0" smtClean="0">
                <a:solidFill>
                  <a:srgbClr val="A50021"/>
                </a:solidFill>
                <a:effectLst/>
              </a:rPr>
              <a:t>стeнтнe eпилeпсијe (нe р</a:t>
            </a:r>
            <a:r>
              <a:rPr lang="sr-Cyrl-CS" b="1" dirty="0" smtClean="0">
                <a:solidFill>
                  <a:srgbClr val="A50021"/>
                </a:solidFill>
                <a:effectLst/>
              </a:rPr>
              <a:t>е</a:t>
            </a:r>
            <a:r>
              <a:rPr lang="sr-Latn-CS" b="1" dirty="0" smtClean="0">
                <a:solidFill>
                  <a:srgbClr val="A50021"/>
                </a:solidFill>
                <a:effectLst/>
              </a:rPr>
              <a:t>агују) </a:t>
            </a:r>
            <a:endParaRPr lang="sr-Latn-CS" dirty="0" smtClean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087"/>
    </mc:Choice>
    <mc:Fallback xmlns="">
      <p:transition spd="slow" advTm="26087"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>
                <a:effectLst/>
              </a:rPr>
              <a:t>Епилепсија код жена</a:t>
            </a:r>
            <a:endParaRPr lang="en-US" smtClean="0">
              <a:effectLst/>
            </a:endParaRPr>
          </a:p>
        </p:txBody>
      </p:sp>
      <p:sp>
        <p:nvSpPr>
          <p:cNvPr id="29798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sr-Latn-CS" sz="2800" smtClean="0">
                <a:effectLst/>
              </a:rPr>
              <a:t>Поремећај менструалног циклуса</a:t>
            </a:r>
          </a:p>
          <a:p>
            <a:pPr>
              <a:lnSpc>
                <a:spcPct val="90000"/>
              </a:lnSpc>
            </a:pPr>
            <a:r>
              <a:rPr lang="sr-Latn-CS" sz="2800" smtClean="0">
                <a:effectLst/>
              </a:rPr>
              <a:t>Повећана инциденца репродуктивних и ендокриних поремећаја</a:t>
            </a:r>
          </a:p>
          <a:p>
            <a:pPr>
              <a:lnSpc>
                <a:spcPct val="90000"/>
              </a:lnSpc>
            </a:pPr>
            <a:r>
              <a:rPr lang="sr-Latn-CS" sz="2800" smtClean="0">
                <a:effectLst/>
              </a:rPr>
              <a:t>Снижење фертилитета</a:t>
            </a:r>
          </a:p>
          <a:p>
            <a:pPr>
              <a:lnSpc>
                <a:spcPct val="90000"/>
              </a:lnSpc>
            </a:pPr>
            <a:r>
              <a:rPr lang="sr-Latn-CS" sz="2800" smtClean="0">
                <a:effectLst/>
              </a:rPr>
              <a:t>Смањење ефикасностиоралних контрацептива</a:t>
            </a:r>
          </a:p>
          <a:p>
            <a:pPr>
              <a:lnSpc>
                <a:spcPct val="90000"/>
              </a:lnSpc>
            </a:pPr>
            <a:r>
              <a:rPr lang="sr-Latn-CS" sz="2800" smtClean="0">
                <a:effectLst/>
              </a:rPr>
              <a:t>Тератогени потенцијал АЕТ</a:t>
            </a:r>
          </a:p>
          <a:p>
            <a:pPr>
              <a:lnSpc>
                <a:spcPct val="90000"/>
              </a:lnSpc>
            </a:pPr>
            <a:r>
              <a:rPr lang="sr-Latn-CS" sz="2800" smtClean="0">
                <a:effectLst/>
              </a:rPr>
              <a:t>Поремећај коштаног система</a:t>
            </a:r>
          </a:p>
          <a:p>
            <a:pPr>
              <a:lnSpc>
                <a:spcPct val="90000"/>
              </a:lnSpc>
            </a:pPr>
            <a:r>
              <a:rPr lang="sr-Latn-CS" sz="2800" smtClean="0">
                <a:effectLst/>
              </a:rPr>
              <a:t>Козметска дејства (пораст тежине, опадање косе, хирзутизам, хипертрифија гингива)</a:t>
            </a:r>
            <a:endParaRPr lang="en-US" sz="2800" smtClean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913"/>
    </mc:Choice>
    <mc:Fallback xmlns="">
      <p:transition spd="slow" advTm="29913"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>
                <a:effectLst/>
              </a:rPr>
              <a:t>трудноћа</a:t>
            </a:r>
            <a:endParaRPr lang="en-US" smtClean="0">
              <a:effectLst/>
            </a:endParaRPr>
          </a:p>
        </p:txBody>
      </p:sp>
      <p:sp>
        <p:nvSpPr>
          <p:cNvPr id="2990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>
                <a:effectLst/>
              </a:rPr>
              <a:t>Од свих жена са епилепсијом 13%има </a:t>
            </a:r>
            <a:r>
              <a:rPr lang="en-US" dirty="0" smtClean="0">
                <a:effectLst/>
              </a:rPr>
              <a:t>I</a:t>
            </a:r>
            <a:r>
              <a:rPr lang="sr-Latn-CS" dirty="0" smtClean="0">
                <a:effectLst/>
              </a:rPr>
              <a:t> напад током трудноће</a:t>
            </a:r>
          </a:p>
          <a:p>
            <a:r>
              <a:rPr lang="sr-Latn-CS" dirty="0" smtClean="0">
                <a:effectLst/>
              </a:rPr>
              <a:t>40% има нападе само током трудноће</a:t>
            </a:r>
          </a:p>
          <a:p>
            <a:r>
              <a:rPr lang="sr-Latn-CS" dirty="0" smtClean="0">
                <a:effectLst/>
              </a:rPr>
              <a:t>еклампсија</a:t>
            </a:r>
            <a:endParaRPr lang="en-US" dirty="0" smtClean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41"/>
    </mc:Choice>
    <mc:Fallback xmlns="">
      <p:transition spd="slow" advTm="12041"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>
                <a:effectLst/>
              </a:rPr>
              <a:t>трудноћа</a:t>
            </a:r>
            <a:endParaRPr lang="en-US" smtClean="0">
              <a:effectLst/>
            </a:endParaRPr>
          </a:p>
        </p:txBody>
      </p:sp>
      <p:sp>
        <p:nvSpPr>
          <p:cNvPr id="3000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sr-Latn-CS" dirty="0" smtClean="0">
                <a:effectLst/>
              </a:rPr>
              <a:t>Погоршање контроле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 dirty="0" smtClean="0">
                <a:effectLst/>
              </a:rPr>
              <a:t>Нередовно узимање(тератогено дејство)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 dirty="0" smtClean="0">
                <a:effectLst/>
              </a:rPr>
              <a:t>Поремећај апсорпсције</a:t>
            </a:r>
            <a:r>
              <a:rPr lang="sr-Cyrl-CS" dirty="0" smtClean="0">
                <a:effectLst/>
              </a:rPr>
              <a:t> </a:t>
            </a:r>
            <a:r>
              <a:rPr lang="sr-Latn-CS" dirty="0" smtClean="0">
                <a:effectLst/>
              </a:rPr>
              <a:t>и дистрибуције</a:t>
            </a:r>
            <a:endParaRPr lang="en-US" dirty="0" smtClean="0">
              <a:effectLst/>
            </a:endParaRPr>
          </a:p>
          <a:p>
            <a:pPr marL="609600" indent="-609600">
              <a:buFont typeface="Wingdings" pitchFamily="2" charset="2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sr-Cyrl-RS" dirty="0" smtClean="0">
                <a:effectLst/>
              </a:rPr>
              <a:t>	ЛЕК ИЗБОРА ЈЕ </a:t>
            </a:r>
            <a:r>
              <a:rPr lang="sr-Cyrl-RS" b="1" dirty="0" smtClean="0">
                <a:solidFill>
                  <a:srgbClr val="C00000"/>
                </a:solidFill>
                <a:effectLst/>
              </a:rPr>
              <a:t>ЛЕВЕТИРАЦЕТАМ!</a:t>
            </a:r>
            <a:endParaRPr lang="en-US" b="1" dirty="0" smtClean="0"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50"/>
    </mc:Choice>
    <mc:Fallback xmlns="">
      <p:transition spd="slow" advTm="15050"/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7" name="Content Placeholder 1"/>
          <p:cNvSpPr>
            <a:spLocks noGrp="1"/>
          </p:cNvSpPr>
          <p:nvPr>
            <p:ph idx="4294967295"/>
          </p:nvPr>
        </p:nvSpPr>
        <p:spPr>
          <a:xfrm>
            <a:off x="685800" y="1752600"/>
            <a:ext cx="8229600" cy="4572000"/>
          </a:xfrm>
          <a:noFill/>
        </p:spPr>
        <p:txBody>
          <a:bodyPr/>
          <a:lstStyle/>
          <a:p>
            <a:pPr marL="365125" indent="-255588" eaLnBrk="1" hangingPunct="1">
              <a:spcAft>
                <a:spcPct val="15000"/>
              </a:spcAft>
            </a:pPr>
            <a:r>
              <a:rPr lang="sr-Latn-CS" sz="2800" dirty="0" smtClean="0">
                <a:solidFill>
                  <a:srgbClr val="000000"/>
                </a:solidFill>
                <a:effectLst/>
              </a:rPr>
              <a:t>Nesigurna dijagnoza epilepsije </a:t>
            </a:r>
          </a:p>
          <a:p>
            <a:pPr marL="365125" indent="-255588" eaLnBrk="1" hangingPunct="1">
              <a:spcAft>
                <a:spcPct val="15000"/>
              </a:spcAft>
            </a:pPr>
            <a:r>
              <a:rPr lang="sr-Latn-CS" sz="2800" dirty="0" smtClean="0">
                <a:solidFill>
                  <a:srgbClr val="000000"/>
                </a:solidFill>
                <a:effectLst/>
              </a:rPr>
              <a:t>Febrilne konvulzije </a:t>
            </a:r>
          </a:p>
          <a:p>
            <a:pPr marL="365125" indent="-255588" eaLnBrk="1" hangingPunct="1">
              <a:spcAft>
                <a:spcPct val="15000"/>
              </a:spcAft>
            </a:pPr>
            <a:r>
              <a:rPr lang="sr-Latn-CS" sz="2800" dirty="0" smtClean="0">
                <a:solidFill>
                  <a:srgbClr val="000000"/>
                </a:solidFill>
                <a:effectLst/>
              </a:rPr>
              <a:t>Stanje posle kraniotomije ili povrede mozga </a:t>
            </a:r>
          </a:p>
          <a:p>
            <a:pPr marL="365125" indent="-255588" eaLnBrk="1" hangingPunct="1">
              <a:spcAft>
                <a:spcPct val="15000"/>
              </a:spcAft>
            </a:pPr>
            <a:r>
              <a:rPr lang="sr-Latn-CS" sz="2800" dirty="0" smtClean="0">
                <a:solidFill>
                  <a:srgbClr val="000000"/>
                </a:solidFill>
                <a:effectLst/>
              </a:rPr>
              <a:t>Prvi spontani GTK epileptički napad </a:t>
            </a:r>
          </a:p>
          <a:p>
            <a:pPr marL="365125" indent="-255588" eaLnBrk="1" hangingPunct="1">
              <a:spcAft>
                <a:spcPct val="15000"/>
              </a:spcAft>
            </a:pPr>
            <a:r>
              <a:rPr lang="sr-Latn-CS" sz="2800" dirty="0" smtClean="0">
                <a:solidFill>
                  <a:srgbClr val="000000"/>
                </a:solidFill>
                <a:effectLst/>
              </a:rPr>
              <a:t>Benigni idiopatski parcijalni sindromi (BRE) </a:t>
            </a:r>
          </a:p>
          <a:p>
            <a:pPr marL="365125" indent="-255588" eaLnBrk="1" hangingPunct="1">
              <a:spcAft>
                <a:spcPct val="15000"/>
              </a:spcAft>
            </a:pPr>
            <a:r>
              <a:rPr lang="sr-Latn-CS" sz="2800" dirty="0" smtClean="0">
                <a:solidFill>
                  <a:srgbClr val="000000"/>
                </a:solidFill>
                <a:effectLst/>
              </a:rPr>
              <a:t>Napadi koji mogu da se izbegnu posebnim režimom života (npr. fotostimulacija) </a:t>
            </a:r>
          </a:p>
          <a:p>
            <a:pPr marL="365125" indent="-255588" eaLnBrk="1" hangingPunct="1">
              <a:spcAft>
                <a:spcPct val="15000"/>
              </a:spcAft>
            </a:pPr>
            <a:r>
              <a:rPr lang="sr-Latn-CS" sz="2800" dirty="0" smtClean="0">
                <a:solidFill>
                  <a:srgbClr val="000000"/>
                </a:solidFill>
                <a:effectLst/>
              </a:rPr>
              <a:t>Napadi koji ne izazivaju značajne smetnje</a:t>
            </a:r>
            <a:endParaRPr lang="sr-Latn-CS" sz="2800" dirty="0" smtClean="0">
              <a:effectLst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81000"/>
            <a:ext cx="8229600" cy="1143000"/>
          </a:xfrm>
        </p:spPr>
        <p:txBody>
          <a:bodyPr rtlCol="0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l">
              <a:defRPr/>
            </a:pPr>
            <a:r>
              <a:rPr lang="x-none" sz="3600" b="1" kern="1200" dirty="0" smtClean="0">
                <a:solidFill>
                  <a:schemeClr val="tx1"/>
                </a:solidFill>
                <a:effectLst/>
                <a:cs typeface="Arial" pitchFamily="34" charset="0"/>
              </a:rPr>
              <a:t>Kada terapija antiepileptičkim lekovima nije opravdana?</a:t>
            </a:r>
            <a:endParaRPr lang="x-none" sz="3600" b="1" kern="1200" dirty="0"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140"/>
    </mc:Choice>
    <mc:Fallback xmlns="">
      <p:transition spd="slow" advTm="47140"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1" name="Content Placeholder 1"/>
          <p:cNvSpPr>
            <a:spLocks noGrp="1"/>
          </p:cNvSpPr>
          <p:nvPr>
            <p:ph idx="4294967295"/>
          </p:nvPr>
        </p:nvSpPr>
        <p:spPr>
          <a:xfrm>
            <a:off x="228600" y="914400"/>
            <a:ext cx="8229600" cy="4572000"/>
          </a:xfrm>
          <a:noFill/>
        </p:spPr>
        <p:txBody>
          <a:bodyPr>
            <a:normAutofit lnSpcReduction="10000"/>
          </a:bodyPr>
          <a:lstStyle/>
          <a:p>
            <a:pPr marL="365125" indent="-255588" eaLnBrk="1" hangingPunct="1"/>
            <a:r>
              <a:rPr lang="sr-Latn-CS" sz="2800" b="1" dirty="0" smtClean="0">
                <a:effectLst/>
              </a:rPr>
              <a:t>Фармакотерапија је оптималан начин лечења већине болесника </a:t>
            </a:r>
          </a:p>
          <a:p>
            <a:pPr marL="620713" lvl="1" indent="-228600" eaLnBrk="1" hangingPunct="1"/>
            <a:r>
              <a:rPr lang="sr-Latn-CS" sz="2400" dirty="0" smtClean="0">
                <a:effectLst/>
              </a:rPr>
              <a:t>добро реаговање на почетне лекове указује на повољнију прогнозу </a:t>
            </a:r>
          </a:p>
          <a:p>
            <a:pPr marL="620713" lvl="1" indent="-228600" eaLnBrk="1" hangingPunct="1"/>
            <a:r>
              <a:rPr lang="sr-Latn-CS" sz="2400" dirty="0" smtClean="0">
                <a:effectLst/>
              </a:rPr>
              <a:t>ламотригин је оптималан лек за почетак лечења болесника са фокалним епилепсијама   </a:t>
            </a:r>
          </a:p>
          <a:p>
            <a:pPr marL="620713" lvl="1" indent="-228600" eaLnBrk="1" hangingPunct="1"/>
            <a:r>
              <a:rPr lang="sr-Latn-CS" sz="2400" dirty="0" smtClean="0">
                <a:effectLst/>
              </a:rPr>
              <a:t>валпроат је оптималан лек за почетак лечења болесника са генерализованим епилепсијама </a:t>
            </a:r>
          </a:p>
          <a:p>
            <a:pPr marL="858838" lvl="2" eaLnBrk="1" hangingPunct="1"/>
            <a:r>
              <a:rPr lang="sr-Latn-CS" dirty="0" smtClean="0">
                <a:effectLst/>
              </a:rPr>
              <a:t>због тератогеног дејства валпроат није лек избора за жене у генеративном периоду </a:t>
            </a:r>
          </a:p>
          <a:p>
            <a:pPr marL="858838" lvl="2" eaLnBrk="1" hangingPunct="1"/>
            <a:r>
              <a:rPr lang="sr-Latn-CS" dirty="0" smtClean="0">
                <a:effectLst/>
              </a:rPr>
              <a:t>леветирацетам иако недовољно испитан би могао да буде замена за валпроат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068"/>
    </mc:Choice>
    <mc:Fallback xmlns="">
      <p:transition spd="slow" advTm="26068"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5" name="Content Placeholder 1"/>
          <p:cNvSpPr>
            <a:spLocks noGrp="1"/>
          </p:cNvSpPr>
          <p:nvPr>
            <p:ph idx="4294967295"/>
          </p:nvPr>
        </p:nvSpPr>
        <p:spPr>
          <a:xfrm>
            <a:off x="533400" y="1371600"/>
            <a:ext cx="8229600" cy="4572000"/>
          </a:xfrm>
          <a:noFill/>
        </p:spPr>
        <p:txBody>
          <a:bodyPr/>
          <a:lstStyle/>
          <a:p>
            <a:pPr marL="365125" indent="-255588" eaLnBrk="1" hangingPunct="1"/>
            <a:r>
              <a:rPr lang="sr-Latn-CS" sz="2400" b="1" dirty="0" smtClean="0">
                <a:effectLst/>
              </a:rPr>
              <a:t>Болесници са фармакорезистентним епилепсијама имају најбољу корист ако се лече у специјализованим центрима за епилепсију који су оспособљени да пруже свеобухватну помоћ </a:t>
            </a:r>
          </a:p>
          <a:p>
            <a:pPr marL="620713" lvl="1" indent="-228600" eaLnBrk="1" hangingPunct="1"/>
            <a:r>
              <a:rPr lang="sr-Latn-CS" sz="2400" dirty="0" smtClean="0">
                <a:effectLst/>
              </a:rPr>
              <a:t>хируршко лечења, стимулационе методе (ВНС) </a:t>
            </a:r>
          </a:p>
          <a:p>
            <a:pPr marL="620713" lvl="1" indent="-228600" eaLnBrk="1" hangingPunct="1"/>
            <a:r>
              <a:rPr lang="sr-Latn-CS" sz="2400" dirty="0" smtClean="0">
                <a:effectLst/>
              </a:rPr>
              <a:t>нове фармаколошке могућности (клиничке студије)  </a:t>
            </a:r>
          </a:p>
          <a:p>
            <a:pPr marL="620713" lvl="1" indent="-228600" eaLnBrk="1" hangingPunct="1"/>
            <a:r>
              <a:rPr lang="sr-Latn-CS" sz="2400" dirty="0" smtClean="0">
                <a:effectLst/>
              </a:rPr>
              <a:t>нови покушаји са претходно некоришћеним лековима </a:t>
            </a:r>
          </a:p>
          <a:p>
            <a:pPr marL="365125" indent="-255588" eaLnBrk="1" hangingPunct="1"/>
            <a:r>
              <a:rPr lang="sr-Latn-CS" sz="2400" b="1" dirty="0" smtClean="0">
                <a:effectLst/>
              </a:rPr>
              <a:t>Никада не губити наду са новим медикаментним и немедикаменттним ерапијским покушајима</a:t>
            </a:r>
            <a:r>
              <a:rPr lang="sr-Latn-CS" sz="2800" b="1" dirty="0" smtClean="0">
                <a:effectLst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925"/>
    </mc:Choice>
    <mc:Fallback xmlns="">
      <p:transition spd="slow" advTm="27925"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29" name="Title 1"/>
          <p:cNvSpPr>
            <a:spLocks noGrp="1"/>
          </p:cNvSpPr>
          <p:nvPr>
            <p:ph type="title" idx="4294967295"/>
          </p:nvPr>
        </p:nvSpPr>
        <p:spPr>
          <a:xfrm>
            <a:off x="304800" y="509325"/>
            <a:ext cx="8229600" cy="1130300"/>
          </a:xfrm>
          <a:noFill/>
        </p:spPr>
        <p:txBody>
          <a:bodyPr>
            <a:normAutofit fontScale="90000"/>
          </a:bodyPr>
          <a:lstStyle/>
          <a:p>
            <a:r>
              <a:rPr lang="en-US" sz="3600" dirty="0" err="1" smtClean="0">
                <a:effectLst/>
              </a:rPr>
              <a:t>Неуробиолошка</a:t>
            </a:r>
            <a:r>
              <a:rPr lang="en-US" sz="3600" dirty="0" smtClean="0">
                <a:effectLst/>
              </a:rPr>
              <a:t> </a:t>
            </a:r>
            <a:r>
              <a:rPr lang="en-US" sz="3600" dirty="0" err="1" smtClean="0">
                <a:effectLst/>
              </a:rPr>
              <a:t>веза</a:t>
            </a:r>
            <a:r>
              <a:rPr lang="en-US" sz="3600" dirty="0" smtClean="0">
                <a:effectLst/>
              </a:rPr>
              <a:t> </a:t>
            </a:r>
            <a:r>
              <a:rPr lang="en-US" sz="3600" dirty="0" err="1" smtClean="0">
                <a:effectLst/>
              </a:rPr>
              <a:t>епилепсије</a:t>
            </a:r>
            <a:r>
              <a:rPr lang="en-US" sz="3600" dirty="0" smtClean="0">
                <a:effectLst/>
              </a:rPr>
              <a:t>, </a:t>
            </a:r>
            <a:r>
              <a:rPr lang="en-US" sz="3600" dirty="0" err="1" smtClean="0">
                <a:effectLst/>
              </a:rPr>
              <a:t>депресије</a:t>
            </a:r>
            <a:r>
              <a:rPr lang="en-US" sz="3600" dirty="0" smtClean="0">
                <a:effectLst/>
              </a:rPr>
              <a:t> и </a:t>
            </a:r>
            <a:r>
              <a:rPr lang="en-US" sz="3600" dirty="0" err="1" smtClean="0">
                <a:effectLst/>
              </a:rPr>
              <a:t>анксиозности</a:t>
            </a:r>
            <a:r>
              <a:rPr lang="en-US" dirty="0" smtClean="0">
                <a:effectLst/>
              </a:rPr>
              <a:t> </a:t>
            </a:r>
          </a:p>
        </p:txBody>
      </p:sp>
      <p:sp>
        <p:nvSpPr>
          <p:cNvPr id="304130" name="Content Placeholder 2"/>
          <p:cNvSpPr>
            <a:spLocks noGrp="1"/>
          </p:cNvSpPr>
          <p:nvPr>
            <p:ph idx="4294967295"/>
          </p:nvPr>
        </p:nvSpPr>
        <p:spPr>
          <a:xfrm>
            <a:off x="304800" y="1780250"/>
            <a:ext cx="8229600" cy="4532313"/>
          </a:xfrm>
          <a:noFill/>
        </p:spPr>
        <p:txBody>
          <a:bodyPr/>
          <a:lstStyle/>
          <a:p>
            <a:r>
              <a:rPr lang="en-US" sz="1800" b="1" dirty="0" err="1" smtClean="0">
                <a:effectLst/>
              </a:rPr>
              <a:t>Епилепсија</a:t>
            </a:r>
            <a:r>
              <a:rPr lang="en-US" sz="1800" b="1" dirty="0" smtClean="0">
                <a:effectLst/>
              </a:rPr>
              <a:t>, </a:t>
            </a:r>
            <a:r>
              <a:rPr lang="en-US" sz="1800" b="1" dirty="0" err="1" smtClean="0">
                <a:effectLst/>
              </a:rPr>
              <a:t>депресија</a:t>
            </a:r>
            <a:r>
              <a:rPr lang="en-US" sz="1800" b="1" dirty="0" smtClean="0">
                <a:effectLst/>
              </a:rPr>
              <a:t> и </a:t>
            </a:r>
            <a:r>
              <a:rPr lang="en-US" sz="1800" b="1" dirty="0" err="1" smtClean="0">
                <a:effectLst/>
              </a:rPr>
              <a:t>анксиозност</a:t>
            </a:r>
            <a:r>
              <a:rPr lang="en-US" sz="1800" b="1" dirty="0" smtClean="0">
                <a:effectLst/>
              </a:rPr>
              <a:t> </a:t>
            </a:r>
            <a:r>
              <a:rPr lang="en-US" sz="1800" b="1" dirty="0" err="1" smtClean="0">
                <a:effectLst/>
              </a:rPr>
              <a:t>деле</a:t>
            </a:r>
            <a:r>
              <a:rPr lang="en-US" sz="1800" b="1" dirty="0" smtClean="0">
                <a:effectLst/>
              </a:rPr>
              <a:t> </a:t>
            </a:r>
            <a:r>
              <a:rPr lang="en-US" sz="1800" b="1" dirty="0" err="1" smtClean="0">
                <a:effectLst/>
              </a:rPr>
              <a:t>заједничке</a:t>
            </a:r>
            <a:r>
              <a:rPr lang="en-US" sz="1800" b="1" dirty="0" smtClean="0">
                <a:effectLst/>
              </a:rPr>
              <a:t> </a:t>
            </a:r>
            <a:r>
              <a:rPr lang="en-US" sz="1800" b="1" dirty="0" err="1" smtClean="0">
                <a:effectLst/>
              </a:rPr>
              <a:t>патогенетске</a:t>
            </a:r>
            <a:r>
              <a:rPr lang="en-US" sz="1800" b="1" dirty="0" smtClean="0">
                <a:effectLst/>
              </a:rPr>
              <a:t> </a:t>
            </a:r>
            <a:r>
              <a:rPr lang="en-US" sz="1800" b="1" dirty="0" err="1" smtClean="0">
                <a:effectLst/>
              </a:rPr>
              <a:t>механизме</a:t>
            </a:r>
            <a:r>
              <a:rPr lang="en-US" sz="1800" b="1" dirty="0" smtClean="0">
                <a:effectLst/>
              </a:rPr>
              <a:t> </a:t>
            </a:r>
          </a:p>
          <a:p>
            <a:pPr lvl="1"/>
            <a:r>
              <a:rPr lang="en-US" sz="1800" dirty="0" err="1" smtClean="0">
                <a:effectLst/>
              </a:rPr>
              <a:t>анатомске</a:t>
            </a:r>
            <a:r>
              <a:rPr lang="en-US" sz="1800" dirty="0" smtClean="0">
                <a:effectLst/>
              </a:rPr>
              <a:t> (</a:t>
            </a:r>
            <a:r>
              <a:rPr lang="en-US" sz="1800" dirty="0" err="1" smtClean="0">
                <a:effectLst/>
              </a:rPr>
              <a:t>лимбички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систем</a:t>
            </a:r>
            <a:r>
              <a:rPr lang="en-US" sz="1800" dirty="0" smtClean="0">
                <a:effectLst/>
              </a:rPr>
              <a:t>, </a:t>
            </a:r>
            <a:r>
              <a:rPr lang="en-US" sz="1800" dirty="0" err="1" smtClean="0">
                <a:effectLst/>
              </a:rPr>
              <a:t>темпорални</a:t>
            </a:r>
            <a:r>
              <a:rPr lang="en-US" sz="1800" dirty="0" smtClean="0">
                <a:effectLst/>
              </a:rPr>
              <a:t>, </a:t>
            </a:r>
            <a:r>
              <a:rPr lang="en-US" sz="1800" dirty="0" err="1" smtClean="0">
                <a:effectLst/>
              </a:rPr>
              <a:t>фронтални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режањ</a:t>
            </a:r>
            <a:r>
              <a:rPr lang="en-US" sz="1800" dirty="0" smtClean="0">
                <a:effectLst/>
              </a:rPr>
              <a:t>...) </a:t>
            </a:r>
          </a:p>
          <a:p>
            <a:pPr lvl="1"/>
            <a:r>
              <a:rPr lang="en-US" sz="1800" dirty="0" err="1" smtClean="0">
                <a:effectLst/>
              </a:rPr>
              <a:t>неуротрансмитерске</a:t>
            </a:r>
            <a:r>
              <a:rPr lang="en-US" sz="1800" dirty="0" smtClean="0">
                <a:effectLst/>
              </a:rPr>
              <a:t> </a:t>
            </a:r>
          </a:p>
          <a:p>
            <a:r>
              <a:rPr lang="en-US" sz="1800" b="1" dirty="0" err="1" smtClean="0">
                <a:effectLst/>
              </a:rPr>
              <a:t>Бидирекциони</a:t>
            </a:r>
            <a:r>
              <a:rPr lang="en-US" sz="1800" b="1" dirty="0" smtClean="0">
                <a:effectLst/>
              </a:rPr>
              <a:t> </a:t>
            </a:r>
            <a:r>
              <a:rPr lang="en-US" sz="1800" b="1" dirty="0" err="1" smtClean="0">
                <a:effectLst/>
              </a:rPr>
              <a:t>однос</a:t>
            </a:r>
            <a:r>
              <a:rPr lang="en-US" sz="1800" b="1" dirty="0" smtClean="0">
                <a:effectLst/>
              </a:rPr>
              <a:t> </a:t>
            </a:r>
            <a:r>
              <a:rPr lang="en-US" sz="1800" b="1" dirty="0" err="1" smtClean="0">
                <a:effectLst/>
              </a:rPr>
              <a:t>епилепсије</a:t>
            </a:r>
            <a:r>
              <a:rPr lang="en-US" sz="1800" b="1" dirty="0" smtClean="0">
                <a:effectLst/>
              </a:rPr>
              <a:t> и </a:t>
            </a:r>
            <a:r>
              <a:rPr lang="en-US" sz="1800" b="1" dirty="0" err="1" smtClean="0">
                <a:effectLst/>
              </a:rPr>
              <a:t>депресије</a:t>
            </a:r>
            <a:r>
              <a:rPr lang="en-US" sz="1800" b="1" dirty="0" smtClean="0">
                <a:effectLst/>
              </a:rPr>
              <a:t>; </a:t>
            </a:r>
            <a:r>
              <a:rPr lang="en-US" sz="1800" b="1" dirty="0" err="1" smtClean="0">
                <a:effectLst/>
              </a:rPr>
              <a:t>епилепсије</a:t>
            </a:r>
            <a:r>
              <a:rPr lang="en-US" sz="1800" b="1" dirty="0" smtClean="0">
                <a:effectLst/>
              </a:rPr>
              <a:t> и </a:t>
            </a:r>
            <a:r>
              <a:rPr lang="en-US" sz="1800" b="1" dirty="0" err="1" smtClean="0">
                <a:effectLst/>
              </a:rPr>
              <a:t>анксиозности</a:t>
            </a:r>
            <a:r>
              <a:rPr lang="en-US" sz="1800" b="1" dirty="0" smtClean="0">
                <a:effectLst/>
              </a:rPr>
              <a:t> </a:t>
            </a:r>
          </a:p>
          <a:p>
            <a:pPr lvl="1"/>
            <a:r>
              <a:rPr lang="en-US" sz="1800" dirty="0" err="1" smtClean="0">
                <a:effectLst/>
              </a:rPr>
              <a:t>честа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коморбидитетна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стања</a:t>
            </a:r>
            <a:r>
              <a:rPr lang="en-US" sz="1800" dirty="0" smtClean="0">
                <a:effectLst/>
              </a:rPr>
              <a:t> </a:t>
            </a:r>
          </a:p>
          <a:p>
            <a:pPr lvl="1"/>
            <a:r>
              <a:rPr lang="en-US" sz="1800" dirty="0" err="1" smtClean="0">
                <a:effectLst/>
              </a:rPr>
              <a:t>код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особа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са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депресијом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епилепсија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се</a:t>
            </a:r>
            <a:r>
              <a:rPr lang="en-US" sz="1800" dirty="0" smtClean="0">
                <a:effectLst/>
              </a:rPr>
              <a:t>  </a:t>
            </a:r>
            <a:r>
              <a:rPr lang="en-US" sz="1800" dirty="0" err="1" smtClean="0">
                <a:effectLst/>
              </a:rPr>
              <a:t>јавља</a:t>
            </a:r>
            <a:r>
              <a:rPr lang="en-US" sz="1800" dirty="0" smtClean="0">
                <a:effectLst/>
              </a:rPr>
              <a:t> 3-7 </a:t>
            </a:r>
            <a:r>
              <a:rPr lang="en-US" sz="1800" dirty="0" err="1" smtClean="0">
                <a:effectLst/>
              </a:rPr>
              <a:t>пута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чешће</a:t>
            </a:r>
            <a:r>
              <a:rPr lang="en-US" sz="1800" dirty="0" smtClean="0">
                <a:effectLst/>
              </a:rPr>
              <a:t> </a:t>
            </a:r>
          </a:p>
          <a:p>
            <a:pPr lvl="1"/>
            <a:r>
              <a:rPr lang="en-US" sz="1800" dirty="0" err="1" smtClean="0">
                <a:effectLst/>
              </a:rPr>
              <a:t>код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особа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са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покушајем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самоубиства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епилепсија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је</a:t>
            </a:r>
            <a:r>
              <a:rPr lang="en-US" sz="1800" dirty="0" smtClean="0">
                <a:effectLst/>
              </a:rPr>
              <a:t> 5 x </a:t>
            </a:r>
            <a:r>
              <a:rPr lang="en-US" sz="1800" dirty="0" err="1" smtClean="0">
                <a:effectLst/>
              </a:rPr>
              <a:t>чешћа</a:t>
            </a:r>
            <a:r>
              <a:rPr lang="en-US" sz="1800" dirty="0" smtClean="0">
                <a:effectLst/>
              </a:rPr>
              <a:t> </a:t>
            </a:r>
          </a:p>
          <a:p>
            <a:pPr lvl="1"/>
            <a:r>
              <a:rPr lang="en-US" sz="2400" dirty="0" err="1" smtClean="0">
                <a:effectLst/>
              </a:rPr>
              <a:t>kod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osoba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sa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anksioznim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poremećajem</a:t>
            </a:r>
            <a:r>
              <a:rPr lang="en-US" sz="2400" dirty="0" smtClean="0">
                <a:effectLst/>
              </a:rPr>
              <a:t>  </a:t>
            </a:r>
            <a:r>
              <a:rPr lang="en-US" sz="2400" dirty="0" err="1" smtClean="0">
                <a:effectLst/>
              </a:rPr>
              <a:t>epilepsija</a:t>
            </a:r>
            <a:r>
              <a:rPr lang="en-US" sz="2400" dirty="0" smtClean="0">
                <a:effectLst/>
              </a:rPr>
              <a:t> je </a:t>
            </a:r>
            <a:r>
              <a:rPr lang="en-US" sz="2400" dirty="0" err="1" smtClean="0">
                <a:effectLst/>
              </a:rPr>
              <a:t>češća</a:t>
            </a:r>
            <a:endParaRPr lang="en-US" sz="2400" dirty="0" smtClean="0">
              <a:effectLst/>
            </a:endParaRPr>
          </a:p>
          <a:p>
            <a:pPr lvl="1"/>
            <a:r>
              <a:rPr lang="en-US" sz="2400" dirty="0" err="1" smtClean="0">
                <a:effectLst/>
              </a:rPr>
              <a:t>kod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osoba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sa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epilepsijom</a:t>
            </a:r>
            <a:r>
              <a:rPr lang="en-US" sz="2400" dirty="0" smtClean="0">
                <a:effectLst/>
              </a:rPr>
              <a:t>, </a:t>
            </a:r>
            <a:r>
              <a:rPr lang="en-US" sz="2400" dirty="0" err="1" smtClean="0">
                <a:effectLst/>
              </a:rPr>
              <a:t>depresija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i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anksioznost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su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češći</a:t>
            </a:r>
            <a:r>
              <a:rPr lang="en-US" sz="2400" dirty="0" smtClean="0">
                <a:effectLst/>
              </a:rPr>
              <a:t> </a:t>
            </a:r>
          </a:p>
        </p:txBody>
      </p:sp>
      <p:sp>
        <p:nvSpPr>
          <p:cNvPr id="304131" name="TextBox 68"/>
          <p:cNvSpPr txBox="1">
            <a:spLocks noChangeArrowheads="1"/>
          </p:cNvSpPr>
          <p:nvPr/>
        </p:nvSpPr>
        <p:spPr bwMode="auto">
          <a:xfrm>
            <a:off x="619125" y="6453188"/>
            <a:ext cx="8067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endParaRPr lang="sr-Latn-CS" sz="1200" b="1"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593"/>
    </mc:Choice>
    <mc:Fallback xmlns="">
      <p:transition spd="slow" advTm="4859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ЕТИОЛОГИЈА И КЛАСИФИКАЦИЈА КЛИНИЧКИХ ОБЛИКА ЕПИЛЕПСИЈА</a:t>
            </a:r>
            <a:endParaRPr lang="sr-Latn-RS" sz="21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2828092"/>
          <a:ext cx="8020420" cy="2661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741286" y="2125266"/>
            <a:ext cx="63297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Међународно удружење против епилепсије  (ILAE)</a:t>
            </a:r>
            <a:endParaRPr lang="sr-Cyrl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R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Нова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ILAE </a:t>
            </a:r>
            <a:r>
              <a:rPr lang="sr-Cyrl-R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класификација из 2017-е године </a:t>
            </a:r>
            <a:endParaRPr lang="sr-Cyrl-RS" sz="12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8651" y="5501011"/>
            <a:ext cx="80270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Scheffer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Epilepsia."/>
              </a:rPr>
              <a:t>Epilepsia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2017; 58(4): 512-521. </a:t>
            </a:r>
            <a:endParaRPr lang="sr-Latn-RS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25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085"/>
    </mc:Choice>
    <mc:Fallback xmlns="">
      <p:transition spd="slow" advTm="63085"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3" name="Title 1"/>
          <p:cNvSpPr>
            <a:spLocks noGrp="1"/>
          </p:cNvSpPr>
          <p:nvPr>
            <p:ph type="title" idx="4294967295"/>
          </p:nvPr>
        </p:nvSpPr>
        <p:spPr>
          <a:xfrm>
            <a:off x="401715" y="533400"/>
            <a:ext cx="8229600" cy="1130300"/>
          </a:xfrm>
          <a:noFill/>
        </p:spPr>
        <p:txBody>
          <a:bodyPr/>
          <a:lstStyle/>
          <a:p>
            <a:r>
              <a:rPr lang="en-US" sz="3600" dirty="0" err="1" smtClean="0">
                <a:effectLst/>
              </a:rPr>
              <a:t>Лечење</a:t>
            </a:r>
            <a:r>
              <a:rPr lang="en-US" sz="3600" dirty="0" smtClean="0">
                <a:effectLst/>
              </a:rPr>
              <a:t> </a:t>
            </a:r>
            <a:r>
              <a:rPr lang="en-US" sz="3600" dirty="0" err="1" smtClean="0">
                <a:effectLst/>
              </a:rPr>
              <a:t>депресије</a:t>
            </a:r>
            <a:r>
              <a:rPr lang="en-US" sz="3600" dirty="0" smtClean="0">
                <a:effectLst/>
              </a:rPr>
              <a:t> у </a:t>
            </a:r>
            <a:r>
              <a:rPr lang="en-US" sz="3600" dirty="0" err="1" smtClean="0">
                <a:effectLst/>
              </a:rPr>
              <a:t>склопу</a:t>
            </a:r>
            <a:r>
              <a:rPr lang="en-US" sz="3600" dirty="0" smtClean="0">
                <a:effectLst/>
              </a:rPr>
              <a:t> </a:t>
            </a:r>
            <a:r>
              <a:rPr lang="en-US" sz="3600" dirty="0" err="1" smtClean="0">
                <a:effectLst/>
              </a:rPr>
              <a:t>епилепсије</a:t>
            </a:r>
            <a:r>
              <a:rPr lang="en-US" dirty="0" smtClean="0">
                <a:effectLst/>
              </a:rPr>
              <a:t>?</a:t>
            </a:r>
          </a:p>
        </p:txBody>
      </p:sp>
      <p:sp>
        <p:nvSpPr>
          <p:cNvPr id="305154" name="Content Placeholder 2"/>
          <p:cNvSpPr>
            <a:spLocks noGrp="1"/>
          </p:cNvSpPr>
          <p:nvPr>
            <p:ph idx="4294967295"/>
          </p:nvPr>
        </p:nvSpPr>
        <p:spPr>
          <a:xfrm>
            <a:off x="533400" y="1716087"/>
            <a:ext cx="8229600" cy="4532313"/>
          </a:xfrm>
          <a:noFill/>
        </p:spPr>
        <p:txBody>
          <a:bodyPr/>
          <a:lstStyle/>
          <a:p>
            <a:r>
              <a:rPr lang="sr-Latn-CS" sz="2400" dirty="0" smtClean="0">
                <a:effectLst/>
              </a:rPr>
              <a:t>Учесталост напада је мања при примени антидепресива уз антиепилептике лекове него примена плацеба </a:t>
            </a:r>
          </a:p>
          <a:p>
            <a:pPr lvl="1"/>
            <a:r>
              <a:rPr lang="sr-Latn-CS" sz="2400" b="1" dirty="0" smtClean="0">
                <a:effectLst/>
              </a:rPr>
              <a:t>примена антидепресива је безбедна код болесника са епилепсијом </a:t>
            </a:r>
          </a:p>
          <a:p>
            <a:pPr lvl="2"/>
            <a:r>
              <a:rPr lang="sr-Latn-CS" b="1" dirty="0" smtClean="0">
                <a:solidFill>
                  <a:srgbClr val="A50021"/>
                </a:solidFill>
                <a:effectLst/>
              </a:rPr>
              <a:t>лечити болесника од депресије као да нема епилепсију!</a:t>
            </a:r>
          </a:p>
          <a:p>
            <a:pPr lvl="1"/>
            <a:r>
              <a:rPr lang="sr-Latn-CS" sz="2400" dirty="0" smtClean="0">
                <a:effectLst/>
              </a:rPr>
              <a:t>Лекови са извесним проепилептогени</a:t>
            </a:r>
            <a:r>
              <a:rPr lang="sr-Cyrl-RS" sz="2400" dirty="0"/>
              <a:t>м</a:t>
            </a:r>
            <a:r>
              <a:rPr lang="sr-Latn-CS" sz="2400" dirty="0" smtClean="0">
                <a:effectLst/>
              </a:rPr>
              <a:t> дејством  </a:t>
            </a:r>
          </a:p>
          <a:p>
            <a:pPr lvl="2"/>
            <a:r>
              <a:rPr lang="sr-Latn-CS" dirty="0" smtClean="0">
                <a:effectLst/>
              </a:rPr>
              <a:t>Amoxapin (не користи се у Србији) </a:t>
            </a:r>
          </a:p>
          <a:p>
            <a:pPr lvl="2"/>
            <a:r>
              <a:rPr lang="sr-Latn-CS" dirty="0" smtClean="0">
                <a:effectLst/>
              </a:rPr>
              <a:t>Maprotilin (Maproten) </a:t>
            </a:r>
          </a:p>
          <a:p>
            <a:pPr lvl="2"/>
            <a:r>
              <a:rPr lang="sr-Latn-CS" dirty="0" smtClean="0">
                <a:effectLst/>
              </a:rPr>
              <a:t>Bupropion (Welbutrin) </a:t>
            </a:r>
          </a:p>
          <a:p>
            <a:pPr lvl="2"/>
            <a:r>
              <a:rPr lang="sr-Latn-CS" dirty="0" smtClean="0">
                <a:effectLst/>
              </a:rPr>
              <a:t>Clomipramin (Anafranil) </a:t>
            </a:r>
          </a:p>
        </p:txBody>
      </p:sp>
      <p:sp>
        <p:nvSpPr>
          <p:cNvPr id="305155" name="Slide Number Placeholder 3"/>
          <p:cNvSpPr txBox="1">
            <a:spLocks noGrp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FD78492-4C62-4C0E-BFCB-366B5C82D821}" type="slidenum">
              <a:rPr lang="sr-Latn-CS" sz="1400">
                <a:cs typeface="Arial" charset="0"/>
              </a:rPr>
              <a:pPr algn="r"/>
              <a:t>120</a:t>
            </a:fld>
            <a:endParaRPr lang="sr-Latn-CS" sz="1400"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38"/>
    </mc:Choice>
    <mc:Fallback xmlns="">
      <p:transition spd="slow" advTm="31038"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7" name="Title 1"/>
          <p:cNvSpPr>
            <a:spLocks noGrp="1"/>
          </p:cNvSpPr>
          <p:nvPr>
            <p:ph type="title" idx="4294967295"/>
          </p:nvPr>
        </p:nvSpPr>
        <p:spPr>
          <a:xfrm>
            <a:off x="304800" y="575692"/>
            <a:ext cx="8229600" cy="1130300"/>
          </a:xfrm>
          <a:noFill/>
        </p:spPr>
        <p:txBody>
          <a:bodyPr/>
          <a:lstStyle/>
          <a:p>
            <a:r>
              <a:rPr lang="en-US" sz="2800" dirty="0" err="1" smtClean="0">
                <a:effectLst/>
              </a:rPr>
              <a:t>Лекови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избора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за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лечење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депресије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код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болесника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са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епилепсијом</a:t>
            </a:r>
            <a:r>
              <a:rPr lang="en-US" dirty="0" smtClean="0">
                <a:effectLst/>
              </a:rPr>
              <a:t> </a:t>
            </a:r>
          </a:p>
        </p:txBody>
      </p:sp>
      <p:sp>
        <p:nvSpPr>
          <p:cNvPr id="306178" name="Content Placeholder 2"/>
          <p:cNvSpPr>
            <a:spLocks noGrp="1"/>
          </p:cNvSpPr>
          <p:nvPr>
            <p:ph idx="4294967295"/>
          </p:nvPr>
        </p:nvSpPr>
        <p:spPr>
          <a:xfrm>
            <a:off x="990600" y="1676400"/>
            <a:ext cx="8229600" cy="4532313"/>
          </a:xfrm>
          <a:noFill/>
        </p:spPr>
        <p:txBody>
          <a:bodyPr>
            <a:normAutofit fontScale="85000" lnSpcReduction="20000"/>
          </a:bodyPr>
          <a:lstStyle/>
          <a:p>
            <a:r>
              <a:rPr lang="en-US" sz="2800" dirty="0" smtClean="0">
                <a:effectLst/>
              </a:rPr>
              <a:t>43 </a:t>
            </a:r>
            <a:r>
              <a:rPr lang="en-US" sz="2800" dirty="0" err="1" smtClean="0">
                <a:effectLst/>
              </a:rPr>
              <a:t>болесника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са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епилепсијом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лечених</a:t>
            </a:r>
            <a:r>
              <a:rPr lang="en-US" sz="2800" dirty="0" smtClean="0">
                <a:effectLst/>
              </a:rPr>
              <a:t> ССРИ </a:t>
            </a:r>
            <a:r>
              <a:rPr lang="en-US" sz="2800" dirty="0" err="1" smtClean="0">
                <a:effectLst/>
              </a:rPr>
              <a:t>антидепресивима</a:t>
            </a:r>
            <a:r>
              <a:rPr lang="en-US" sz="2800" dirty="0" smtClean="0">
                <a:effectLst/>
              </a:rPr>
              <a:t> </a:t>
            </a:r>
          </a:p>
          <a:p>
            <a:pPr lvl="1"/>
            <a:r>
              <a:rPr lang="en-US" sz="2400" dirty="0" smtClean="0">
                <a:effectLst/>
              </a:rPr>
              <a:t>12/43 (28%) </a:t>
            </a:r>
            <a:r>
              <a:rPr lang="en-US" sz="2400" dirty="0" err="1" smtClean="0">
                <a:effectLst/>
              </a:rPr>
              <a:t>са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постигнутом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ремисијом</a:t>
            </a:r>
            <a:r>
              <a:rPr lang="en-US" sz="2400" dirty="0" smtClean="0">
                <a:effectLst/>
              </a:rPr>
              <a:t> </a:t>
            </a:r>
          </a:p>
          <a:p>
            <a:pPr lvl="2"/>
            <a:r>
              <a:rPr lang="en-US" dirty="0" smtClean="0">
                <a:effectLst/>
              </a:rPr>
              <a:t>11/12 </a:t>
            </a:r>
            <a:r>
              <a:rPr lang="en-US" dirty="0" err="1" smtClean="0">
                <a:effectLst/>
              </a:rPr>
              <a:t>са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дозом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сертаралина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од</a:t>
            </a:r>
            <a:r>
              <a:rPr lang="en-US" dirty="0" smtClean="0">
                <a:effectLst/>
              </a:rPr>
              <a:t> 200 </a:t>
            </a:r>
            <a:r>
              <a:rPr lang="en-US" dirty="0" err="1" smtClean="0">
                <a:effectLst/>
              </a:rPr>
              <a:t>мг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или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више</a:t>
            </a:r>
            <a:r>
              <a:rPr lang="en-US" dirty="0" smtClean="0">
                <a:effectLst/>
              </a:rPr>
              <a:t> </a:t>
            </a:r>
          </a:p>
          <a:p>
            <a:pPr lvl="1"/>
            <a:r>
              <a:rPr lang="en-US" sz="2400" dirty="0" smtClean="0">
                <a:effectLst/>
              </a:rPr>
              <a:t>31/43 (72%) </a:t>
            </a:r>
            <a:r>
              <a:rPr lang="en-US" sz="2400" dirty="0" err="1" smtClean="0">
                <a:effectLst/>
              </a:rPr>
              <a:t>са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наставком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симптома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депресије</a:t>
            </a:r>
            <a:r>
              <a:rPr lang="en-US" sz="2400" dirty="0" smtClean="0">
                <a:effectLst/>
              </a:rPr>
              <a:t> </a:t>
            </a:r>
          </a:p>
          <a:p>
            <a:pPr lvl="2"/>
            <a:r>
              <a:rPr lang="en-US" dirty="0" smtClean="0">
                <a:effectLst/>
              </a:rPr>
              <a:t>26/31 (84%) </a:t>
            </a:r>
            <a:r>
              <a:rPr lang="en-US" dirty="0" err="1" smtClean="0">
                <a:effectLst/>
              </a:rPr>
              <a:t>са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субоптималном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дозом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 err="1" smtClean="0">
                <a:effectLst/>
              </a:rPr>
              <a:t>Лекови</a:t>
            </a:r>
            <a:r>
              <a:rPr lang="en-US" dirty="0" smtClean="0">
                <a:effectLst/>
              </a:rPr>
              <a:t> </a:t>
            </a:r>
            <a:r>
              <a:rPr lang="en-US" dirty="0"/>
              <a:t>I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избора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су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сви</a:t>
            </a:r>
            <a:r>
              <a:rPr lang="en-US" dirty="0" smtClean="0">
                <a:effectLst/>
              </a:rPr>
              <a:t> ССРИ </a:t>
            </a:r>
          </a:p>
          <a:p>
            <a:pPr lvl="1"/>
            <a:r>
              <a:rPr lang="en-US" sz="2400" dirty="0" err="1" smtClean="0">
                <a:effectLst/>
              </a:rPr>
              <a:t>сертралин</a:t>
            </a:r>
            <a:r>
              <a:rPr lang="en-US" sz="2400" dirty="0" smtClean="0">
                <a:effectLst/>
              </a:rPr>
              <a:t>, </a:t>
            </a:r>
            <a:r>
              <a:rPr lang="en-US" sz="2400" dirty="0" err="1" smtClean="0">
                <a:effectLst/>
              </a:rPr>
              <a:t>пароxетин</a:t>
            </a:r>
            <a:r>
              <a:rPr lang="en-US" sz="2400" dirty="0" smtClean="0">
                <a:effectLst/>
              </a:rPr>
              <a:t>, </a:t>
            </a:r>
            <a:r>
              <a:rPr lang="en-US" sz="2400" dirty="0" err="1" smtClean="0">
                <a:effectLst/>
              </a:rPr>
              <a:t>флувоксамин</a:t>
            </a:r>
            <a:r>
              <a:rPr lang="en-US" sz="2400" dirty="0" smtClean="0">
                <a:effectLst/>
              </a:rPr>
              <a:t>, </a:t>
            </a:r>
            <a:r>
              <a:rPr lang="en-US" sz="2400" dirty="0" err="1" smtClean="0">
                <a:effectLst/>
              </a:rPr>
              <a:t>флуоксетин</a:t>
            </a:r>
            <a:r>
              <a:rPr lang="en-US" sz="2400" dirty="0" smtClean="0">
                <a:effectLst/>
              </a:rPr>
              <a:t>, </a:t>
            </a:r>
            <a:r>
              <a:rPr lang="en-US" sz="2400" dirty="0" err="1" smtClean="0">
                <a:effectLst/>
              </a:rPr>
              <a:t>циталопрам</a:t>
            </a:r>
            <a:r>
              <a:rPr lang="en-US" sz="2400" dirty="0" smtClean="0">
                <a:effectLst/>
              </a:rPr>
              <a:t>, </a:t>
            </a:r>
            <a:r>
              <a:rPr lang="en-US" sz="2400" dirty="0" err="1" smtClean="0">
                <a:effectLst/>
              </a:rPr>
              <a:t>есциталопрам</a:t>
            </a:r>
            <a:r>
              <a:rPr lang="en-US" sz="2400" dirty="0" smtClean="0">
                <a:effectLst/>
              </a:rPr>
              <a:t> </a:t>
            </a:r>
          </a:p>
          <a:p>
            <a:r>
              <a:rPr lang="en-US" sz="2800" dirty="0" err="1" smtClean="0">
                <a:effectLst/>
              </a:rPr>
              <a:t>Лекови</a:t>
            </a:r>
            <a:r>
              <a:rPr lang="en-US" sz="2800" dirty="0" smtClean="0">
                <a:effectLst/>
              </a:rPr>
              <a:t> II </a:t>
            </a:r>
            <a:r>
              <a:rPr lang="en-US" sz="2800" dirty="0" err="1" smtClean="0">
                <a:effectLst/>
              </a:rPr>
              <a:t>избора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су</a:t>
            </a:r>
            <a:r>
              <a:rPr lang="en-US" sz="2800" dirty="0" smtClean="0">
                <a:effectLst/>
              </a:rPr>
              <a:t>  </a:t>
            </a:r>
          </a:p>
          <a:p>
            <a:pPr lvl="1"/>
            <a:r>
              <a:rPr lang="en-US" sz="2400" dirty="0" err="1" smtClean="0">
                <a:effectLst/>
              </a:rPr>
              <a:t>венлафаxин</a:t>
            </a:r>
            <a:r>
              <a:rPr lang="en-US" sz="2400" dirty="0" smtClean="0">
                <a:effectLst/>
              </a:rPr>
              <a:t>, </a:t>
            </a:r>
            <a:r>
              <a:rPr lang="en-US" sz="2400" dirty="0" err="1" smtClean="0">
                <a:effectLst/>
              </a:rPr>
              <a:t>миртазапин</a:t>
            </a:r>
            <a:r>
              <a:rPr lang="en-US" sz="2400" dirty="0" smtClean="0">
                <a:effectLst/>
              </a:rPr>
              <a:t> (?), МАОИ (</a:t>
            </a:r>
            <a:r>
              <a:rPr lang="en-US" sz="2400" dirty="0" err="1" smtClean="0">
                <a:effectLst/>
              </a:rPr>
              <a:t>меклобемид</a:t>
            </a:r>
            <a:r>
              <a:rPr lang="en-US" sz="2400" dirty="0" smtClean="0">
                <a:effectLst/>
              </a:rPr>
              <a:t>), </a:t>
            </a:r>
            <a:r>
              <a:rPr lang="en-US" sz="2400" dirty="0" err="1" smtClean="0">
                <a:effectLst/>
              </a:rPr>
              <a:t>трициклици</a:t>
            </a:r>
            <a:r>
              <a:rPr lang="en-US" sz="2400" dirty="0" smtClean="0">
                <a:effectLst/>
              </a:rPr>
              <a:t> </a:t>
            </a:r>
          </a:p>
          <a:p>
            <a:r>
              <a:rPr lang="en-US" b="1" dirty="0" err="1" smtClean="0">
                <a:solidFill>
                  <a:srgbClr val="A50021"/>
                </a:solidFill>
                <a:effectLst/>
              </a:rPr>
              <a:t>Oprez</a:t>
            </a:r>
            <a:r>
              <a:rPr lang="en-US" b="1" dirty="0" smtClean="0">
                <a:solidFill>
                  <a:srgbClr val="A50021"/>
                </a:solidFill>
                <a:effectLst/>
              </a:rPr>
              <a:t> </a:t>
            </a:r>
            <a:r>
              <a:rPr lang="en-US" b="1" dirty="0" err="1" smtClean="0">
                <a:solidFill>
                  <a:srgbClr val="A50021"/>
                </a:solidFill>
                <a:effectLst/>
              </a:rPr>
              <a:t>kod</a:t>
            </a:r>
            <a:r>
              <a:rPr lang="en-US" b="1" dirty="0" smtClean="0">
                <a:solidFill>
                  <a:srgbClr val="A50021"/>
                </a:solidFill>
                <a:effectLst/>
              </a:rPr>
              <a:t> </a:t>
            </a:r>
            <a:r>
              <a:rPr lang="en-US" b="1" dirty="0" err="1" smtClean="0">
                <a:solidFill>
                  <a:srgbClr val="A50021"/>
                </a:solidFill>
                <a:effectLst/>
              </a:rPr>
              <a:t>bipolarnog</a:t>
            </a:r>
            <a:r>
              <a:rPr lang="en-US" b="1" dirty="0" smtClean="0">
                <a:solidFill>
                  <a:srgbClr val="A50021"/>
                </a:solidFill>
                <a:effectLst/>
              </a:rPr>
              <a:t> </a:t>
            </a:r>
            <a:r>
              <a:rPr lang="en-US" b="1" dirty="0" err="1" smtClean="0">
                <a:solidFill>
                  <a:srgbClr val="A50021"/>
                </a:solidFill>
                <a:effectLst/>
              </a:rPr>
              <a:t>afektivnog</a:t>
            </a:r>
            <a:r>
              <a:rPr lang="en-US" b="1" dirty="0" smtClean="0">
                <a:solidFill>
                  <a:srgbClr val="A50021"/>
                </a:solidFill>
                <a:effectLst/>
              </a:rPr>
              <a:t> </a:t>
            </a:r>
            <a:r>
              <a:rPr lang="en-US" b="1" dirty="0" err="1" smtClean="0">
                <a:solidFill>
                  <a:srgbClr val="A50021"/>
                </a:solidFill>
                <a:effectLst/>
              </a:rPr>
              <a:t>poremećaja</a:t>
            </a:r>
            <a:r>
              <a:rPr lang="en-US" dirty="0" smtClean="0">
                <a:effectLst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037"/>
    </mc:Choice>
    <mc:Fallback xmlns="">
      <p:transition spd="slow" advTm="39037"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5" name="Content Placeholder 1"/>
          <p:cNvSpPr>
            <a:spLocks noGrp="1"/>
          </p:cNvSpPr>
          <p:nvPr>
            <p:ph idx="4294967295"/>
          </p:nvPr>
        </p:nvSpPr>
        <p:spPr>
          <a:xfrm>
            <a:off x="990600" y="2667000"/>
            <a:ext cx="8229600" cy="4532313"/>
          </a:xfrm>
          <a:noFill/>
        </p:spPr>
        <p:txBody>
          <a:bodyPr/>
          <a:lstStyle/>
          <a:p>
            <a:r>
              <a:rPr lang="sr-Latn-CS" dirty="0" smtClean="0">
                <a:effectLst/>
              </a:rPr>
              <a:t>Политерапију треба смањити </a:t>
            </a:r>
          </a:p>
          <a:p>
            <a:r>
              <a:rPr lang="sr-Latn-CS" dirty="0" smtClean="0">
                <a:effectLst/>
              </a:rPr>
              <a:t>Барбитурате и ГАБА-ергичке лекове треба избегавати </a:t>
            </a:r>
          </a:p>
          <a:p>
            <a:r>
              <a:rPr lang="sr-Latn-CS" dirty="0" smtClean="0">
                <a:effectLst/>
              </a:rPr>
              <a:t>Примењивати најмање дозе АЕЛ које су ефикасне </a:t>
            </a:r>
          </a:p>
          <a:p>
            <a:r>
              <a:rPr lang="sr-Latn-CS" dirty="0" smtClean="0">
                <a:effectLst/>
              </a:rPr>
              <a:t>Карбамазепин, валпороат и ламотригин имају позитивне психотропне карактеристике </a:t>
            </a:r>
          </a:p>
        </p:txBody>
      </p:sp>
      <p:sp>
        <p:nvSpPr>
          <p:cNvPr id="308226" name="Title 2"/>
          <p:cNvSpPr>
            <a:spLocks noGrp="1"/>
          </p:cNvSpPr>
          <p:nvPr>
            <p:ph type="title" idx="4294967295"/>
          </p:nvPr>
        </p:nvSpPr>
        <p:spPr>
          <a:xfrm>
            <a:off x="381000" y="990600"/>
            <a:ext cx="8229600" cy="1130300"/>
          </a:xfrm>
          <a:noFill/>
        </p:spPr>
        <p:txBody>
          <a:bodyPr/>
          <a:lstStyle/>
          <a:p>
            <a:r>
              <a:rPr lang="en-US" sz="2800" dirty="0" err="1" smtClean="0">
                <a:effectLst/>
              </a:rPr>
              <a:t>Како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да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се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смањи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утицај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антиепилептичких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лекова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на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депресију</a:t>
            </a:r>
            <a:r>
              <a:rPr lang="en-US" dirty="0" smtClean="0">
                <a:effectLst/>
              </a:rPr>
              <a:t>? </a:t>
            </a:r>
            <a:endParaRPr lang="sr-Latn-CS" dirty="0" smtClean="0">
              <a:effectLst/>
            </a:endParaRPr>
          </a:p>
        </p:txBody>
      </p:sp>
    </p:spTree>
  </p:cSld>
  <p:clrMapOvr>
    <a:masterClrMapping/>
  </p:clrMapOvr>
  <p:transition advTm="30277"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49" name="Title 2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229600" cy="1130300"/>
          </a:xfrm>
          <a:noFill/>
        </p:spPr>
        <p:txBody>
          <a:bodyPr>
            <a:normAutofit fontScale="90000"/>
          </a:bodyPr>
          <a:lstStyle/>
          <a:p>
            <a:r>
              <a:rPr lang="en-US" sz="4000" dirty="0" err="1" smtClean="0">
                <a:effectLst/>
              </a:rPr>
              <a:t>Прогресивни</a:t>
            </a:r>
            <a:r>
              <a:rPr lang="en-US" sz="4000" dirty="0" smtClean="0">
                <a:effectLst/>
              </a:rPr>
              <a:t> </a:t>
            </a:r>
            <a:r>
              <a:rPr lang="en-US" sz="4000" dirty="0" err="1" smtClean="0">
                <a:effectLst/>
              </a:rPr>
              <a:t>поремећај</a:t>
            </a:r>
            <a:r>
              <a:rPr lang="en-US" sz="4000" dirty="0" smtClean="0">
                <a:effectLst/>
              </a:rPr>
              <a:t> </a:t>
            </a:r>
            <a:r>
              <a:rPr lang="en-US" sz="4000" dirty="0" err="1" smtClean="0">
                <a:effectLst/>
              </a:rPr>
              <a:t>памћења</a:t>
            </a:r>
            <a:r>
              <a:rPr lang="en-US" sz="4000" dirty="0" smtClean="0">
                <a:effectLst/>
              </a:rPr>
              <a:t> </a:t>
            </a:r>
            <a:r>
              <a:rPr lang="en-US" sz="4000" dirty="0" err="1" smtClean="0">
                <a:effectLst/>
              </a:rPr>
              <a:t>код</a:t>
            </a:r>
            <a:r>
              <a:rPr lang="en-US" sz="4000" dirty="0" smtClean="0">
                <a:effectLst/>
              </a:rPr>
              <a:t> </a:t>
            </a:r>
            <a:r>
              <a:rPr lang="en-US" sz="4000" dirty="0" err="1" smtClean="0">
                <a:effectLst/>
              </a:rPr>
              <a:t>болесника</a:t>
            </a:r>
            <a:r>
              <a:rPr lang="en-US" sz="4000" dirty="0" smtClean="0">
                <a:effectLst/>
              </a:rPr>
              <a:t> </a:t>
            </a:r>
            <a:r>
              <a:rPr lang="en-US" sz="4000" dirty="0" err="1" smtClean="0">
                <a:effectLst/>
              </a:rPr>
              <a:t>са</a:t>
            </a:r>
            <a:r>
              <a:rPr lang="en-US" sz="4000" dirty="0" smtClean="0">
                <a:effectLst/>
              </a:rPr>
              <a:t> </a:t>
            </a:r>
            <a:r>
              <a:rPr lang="en-US" sz="4000" dirty="0" err="1" smtClean="0">
                <a:effectLst/>
              </a:rPr>
              <a:t>темпоралном</a:t>
            </a:r>
            <a:r>
              <a:rPr lang="en-US" sz="4000" dirty="0" smtClean="0">
                <a:effectLst/>
              </a:rPr>
              <a:t> </a:t>
            </a:r>
            <a:r>
              <a:rPr lang="en-US" sz="4000" dirty="0" err="1" smtClean="0">
                <a:effectLst/>
              </a:rPr>
              <a:t>епилепсијом</a:t>
            </a:r>
            <a:r>
              <a:rPr lang="en-US" sz="4000" dirty="0" smtClean="0">
                <a:effectLst/>
              </a:rPr>
              <a:t> </a:t>
            </a:r>
          </a:p>
        </p:txBody>
      </p:sp>
      <p:sp>
        <p:nvSpPr>
          <p:cNvPr id="309250" name="Content Placeholder 1"/>
          <p:cNvSpPr>
            <a:spLocks noGrp="1"/>
          </p:cNvSpPr>
          <p:nvPr>
            <p:ph idx="4294967295"/>
          </p:nvPr>
        </p:nvSpPr>
        <p:spPr>
          <a:xfrm>
            <a:off x="914400" y="1676400"/>
            <a:ext cx="7543800" cy="4532313"/>
          </a:xfrm>
          <a:noFill/>
        </p:spPr>
        <p:txBody>
          <a:bodyPr/>
          <a:lstStyle/>
          <a:p>
            <a:pPr>
              <a:spcBef>
                <a:spcPts val="675"/>
              </a:spcBef>
            </a:pPr>
            <a:r>
              <a:rPr lang="sr-Latn-CS" sz="2400" dirty="0" smtClean="0">
                <a:effectLst/>
              </a:rPr>
              <a:t>63 болесника са левом мезијалном темпоралном епилепсијом;  просечно трајање: 23 година</a:t>
            </a:r>
          </a:p>
          <a:p>
            <a:pPr>
              <a:spcBef>
                <a:spcPts val="675"/>
              </a:spcBef>
            </a:pPr>
            <a:r>
              <a:rPr lang="sr-Latn-CS" sz="2400" dirty="0" smtClean="0">
                <a:effectLst/>
              </a:rPr>
              <a:t>125 здравих контрола</a:t>
            </a:r>
          </a:p>
          <a:p>
            <a:pPr>
              <a:spcBef>
                <a:spcPts val="675"/>
              </a:spcBef>
            </a:pPr>
            <a:r>
              <a:rPr lang="sr-Latn-CS" sz="2400" dirty="0" smtClean="0">
                <a:effectLst/>
              </a:rPr>
              <a:t>регресија вербалних способности током старења је сличне брзине у обе групе </a:t>
            </a:r>
          </a:p>
          <a:p>
            <a:pPr>
              <a:spcBef>
                <a:spcPts val="675"/>
              </a:spcBef>
            </a:pPr>
            <a:r>
              <a:rPr lang="sr-Latn-CS" sz="2400" dirty="0" smtClean="0">
                <a:effectLst/>
              </a:rPr>
              <a:t>пацијенти са епилепсијом имају слабија постигнућа у поређењу са контролама → већи проценат болесника са амнезијом у  старости </a:t>
            </a:r>
          </a:p>
          <a:p>
            <a:pPr>
              <a:spcBef>
                <a:spcPts val="675"/>
              </a:spcBef>
            </a:pPr>
            <a:r>
              <a:rPr lang="sr-Latn-CS" sz="2400" b="1" dirty="0" smtClean="0">
                <a:solidFill>
                  <a:srgbClr val="A50021"/>
                </a:solidFill>
                <a:effectLst/>
              </a:rPr>
              <a:t>СУЗБИЈА СЕ ОПЕРАЦИЈОМ ЕПИЛЕПСИЈЕ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27"/>
    </mc:Choice>
    <mc:Fallback xmlns="">
      <p:transition spd="slow" advTm="40127"/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mtClean="0"/>
              <a:t>Епилептични статус</a:t>
            </a:r>
            <a:endParaRPr lang="en-US" smtClean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Пр</a:t>
            </a:r>
            <a:r>
              <a:rPr lang="sr-Cyrl-RS" dirty="0" smtClean="0"/>
              <a:t>о</a:t>
            </a:r>
            <a:r>
              <a:rPr lang="sr-Latn-CS" dirty="0" smtClean="0"/>
              <a:t>дужен напад (преко 30 минута) или серија напада између којих болесник није дошао свести.</a:t>
            </a:r>
          </a:p>
          <a:p>
            <a:pPr eaLnBrk="1" hangingPunct="1">
              <a:defRPr/>
            </a:pPr>
            <a:r>
              <a:rPr lang="sr-Latn-CS" dirty="0" smtClean="0"/>
              <a:t>Најчешћи узрок је престанак узимања антиепилептика</a:t>
            </a:r>
          </a:p>
          <a:p>
            <a:pPr eaLnBrk="1" hangingPunct="1">
              <a:defRPr/>
            </a:pPr>
            <a:r>
              <a:rPr lang="sr-Latn-CS" dirty="0" smtClean="0"/>
              <a:t>Иако могу сви типови напада, најчешћи је облик статус ГТКН</a:t>
            </a:r>
          </a:p>
          <a:p>
            <a:pPr eaLnBrk="1" hangingPunct="1">
              <a:defRPr/>
            </a:pPr>
            <a:r>
              <a:rPr lang="sr-Latn-CS" dirty="0" smtClean="0"/>
              <a:t>Ургентно стање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666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189"/>
    </mc:Choice>
    <mc:Fallback xmlns="">
      <p:transition spd="slow" advTm="33189"/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 err="1">
                <a:solidFill>
                  <a:schemeClr val="tx1"/>
                </a:solidFill>
              </a:rPr>
              <a:t>Epileptički</a:t>
            </a:r>
            <a:r>
              <a:rPr lang="en-US" dirty="0">
                <a:solidFill>
                  <a:schemeClr val="tx1"/>
                </a:solidFill>
              </a:rPr>
              <a:t> status je </a:t>
            </a:r>
            <a:r>
              <a:rPr lang="en-US" dirty="0" err="1">
                <a:solidFill>
                  <a:schemeClr val="tx1"/>
                </a:solidFill>
              </a:rPr>
              <a:t>najurgentnije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neurološko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stanje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čiji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spektar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kliničkih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manifestacija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dalje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nedovoljno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poznat</a:t>
            </a:r>
            <a:r>
              <a:rPr lang="en-US" dirty="0">
                <a:solidFill>
                  <a:schemeClr val="tx1"/>
                </a:solidFill>
              </a:rPr>
              <a:t> a </a:t>
            </a:r>
            <a:r>
              <a:rPr lang="en-US" dirty="0" err="1">
                <a:solidFill>
                  <a:schemeClr val="tx1"/>
                </a:solidFill>
              </a:rPr>
              <a:t>dijagnostika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lečenje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predstavljaju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izazov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veštini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znanju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čak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najiskusnijim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kliničarima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sr-Latn-R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b="1" dirty="0" err="1">
                <a:solidFill>
                  <a:schemeClr val="tx1"/>
                </a:solidFill>
              </a:rPr>
              <a:t>Lević</a:t>
            </a:r>
            <a:r>
              <a:rPr lang="en-US" b="1" dirty="0">
                <a:solidFill>
                  <a:schemeClr val="tx1"/>
                </a:solidFill>
              </a:rPr>
              <a:t>, 1997; </a:t>
            </a:r>
            <a:r>
              <a:rPr lang="en-US" b="1" dirty="0" err="1">
                <a:solidFill>
                  <a:schemeClr val="tx1"/>
                </a:solidFill>
              </a:rPr>
              <a:t>Aminoff</a:t>
            </a:r>
            <a:r>
              <a:rPr lang="en-US" b="1" dirty="0">
                <a:solidFill>
                  <a:schemeClr val="tx1"/>
                </a:solidFill>
              </a:rPr>
              <a:t>, 1980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sr-Latn-R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Status epilepticus se </a:t>
            </a:r>
            <a:r>
              <a:rPr lang="en-US" dirty="0" err="1">
                <a:solidFill>
                  <a:schemeClr val="tx1"/>
                </a:solidFill>
              </a:rPr>
              <a:t>definiše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stanje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kome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epileptička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aktivnost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prisutna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tokom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30 </a:t>
            </a:r>
            <a:r>
              <a:rPr lang="en-US" dirty="0" err="1">
                <a:solidFill>
                  <a:schemeClr val="tx1"/>
                </a:solidFill>
              </a:rPr>
              <a:t>minuta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duže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što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uzrokuje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široki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spektar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kliničkih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siptoma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veoma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raznovrsnom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patofiziološkom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anatomskom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etiološkom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osnovom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sr-Latn-R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Termin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'status epilepticus' se </a:t>
            </a:r>
            <a:r>
              <a:rPr lang="en-US" dirty="0" err="1">
                <a:solidFill>
                  <a:schemeClr val="tx1"/>
                </a:solidFill>
              </a:rPr>
              <a:t>pojavljuje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literaturi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krajem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sedme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decenije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prošlog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veka</a:t>
            </a:r>
            <a:r>
              <a:rPr lang="en-US" dirty="0">
                <a:solidFill>
                  <a:schemeClr val="tx1"/>
                </a:solidFill>
              </a:rPr>
              <a:t>, a </a:t>
            </a:r>
            <a:r>
              <a:rPr lang="en-US" dirty="0" err="1">
                <a:solidFill>
                  <a:schemeClr val="tx1"/>
                </a:solidFill>
              </a:rPr>
              <a:t>nastao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engleskim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prevodom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lekcija</a:t>
            </a:r>
            <a:r>
              <a:rPr lang="en-US" dirty="0">
                <a:solidFill>
                  <a:schemeClr val="tx1"/>
                </a:solidFill>
              </a:rPr>
              <a:t> o </a:t>
            </a:r>
            <a:r>
              <a:rPr lang="en-US" dirty="0" err="1">
                <a:solidFill>
                  <a:schemeClr val="tx1"/>
                </a:solidFill>
              </a:rPr>
              <a:t>epilepsiji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francuskog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neurologa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Trousseaua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b="1" dirty="0" err="1">
                <a:solidFill>
                  <a:schemeClr val="tx1"/>
                </a:solidFill>
              </a:rPr>
              <a:t>Shorvon</a:t>
            </a:r>
            <a:r>
              <a:rPr lang="en-US" b="1" dirty="0">
                <a:solidFill>
                  <a:schemeClr val="tx1"/>
                </a:solidFill>
              </a:rPr>
              <a:t>, 1994</a:t>
            </a:r>
            <a:r>
              <a:rPr lang="en-US" dirty="0">
                <a:solidFill>
                  <a:schemeClr val="tx1"/>
                </a:solidFill>
              </a:rPr>
              <a:t>).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6BCC-77DF-4B77-8417-A7217CB5BF40}" type="datetime5">
              <a:rPr lang="en-US" smtClean="0"/>
              <a:t>1-Feb-21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6195-76A2-4FD1-824F-9A6F7304FD73}" type="slidenum">
              <a:rPr lang="en-US" smtClean="0"/>
              <a:pPr/>
              <a:t>125</a:t>
            </a:fld>
            <a:endParaRPr lang="en-US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14300" y="1152868"/>
            <a:ext cx="231474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hangingPunct="0"/>
            <a:r>
              <a:rPr lang="en-US" altLang="en-US" sz="825" dirty="0"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en-US" altLang="en-US" sz="825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US" altLang="en-US" sz="825" dirty="0">
                <a:latin typeface="Arial" panose="020B0604020202020204" pitchFamily="34" charset="0"/>
                <a:ea typeface="Times New Roman" panose="02020603050405020304" pitchFamily="18" charset="0"/>
              </a:rPr>
              <a:t>). 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902189" y="1070382"/>
            <a:ext cx="7338060" cy="1131570"/>
          </a:xfrm>
        </p:spPr>
        <p:txBody>
          <a:bodyPr/>
          <a:lstStyle/>
          <a:p>
            <a:r>
              <a:rPr lang="sr-Latn-RS" dirty="0" smtClean="0"/>
              <a:t>DEFINICIJA epileptičnog statusa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TERAPIJA EPILEPTIČKOG STATUSA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8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37"/>
    </mc:Choice>
    <mc:Fallback xmlns="">
      <p:transition spd="slow" advTm="35037"/>
    </mc:Fallback>
  </mc:AlternateContent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Praktična</a:t>
            </a:r>
            <a:r>
              <a:rPr lang="en-US" dirty="0"/>
              <a:t> (</a:t>
            </a:r>
            <a:r>
              <a:rPr lang="en-US" dirty="0" err="1"/>
              <a:t>operacionalizovana</a:t>
            </a:r>
            <a:r>
              <a:rPr lang="en-US" dirty="0"/>
              <a:t>) </a:t>
            </a:r>
            <a:r>
              <a:rPr lang="en-US" dirty="0" err="1"/>
              <a:t>definicija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00000"/>
              </a:lnSpc>
            </a:pPr>
            <a:r>
              <a:rPr lang="en-US" dirty="0" err="1" smtClean="0">
                <a:solidFill>
                  <a:schemeClr val="tx1"/>
                </a:solidFill>
              </a:rPr>
              <a:t>Praktična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operacionalizovana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definicija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klinički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orijentisana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praktično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lako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primenjiva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ali</a:t>
            </a:r>
            <a:r>
              <a:rPr lang="en-US" dirty="0">
                <a:solidFill>
                  <a:schemeClr val="tx1"/>
                </a:solidFill>
              </a:rPr>
              <a:t> ne </a:t>
            </a:r>
            <a:r>
              <a:rPr lang="en-US" dirty="0" err="1">
                <a:solidFill>
                  <a:schemeClr val="tx1"/>
                </a:solidFill>
              </a:rPr>
              <a:t>obuhvata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moguća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stanja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forme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kojima</a:t>
            </a:r>
            <a:r>
              <a:rPr lang="en-US" dirty="0">
                <a:solidFill>
                  <a:schemeClr val="tx1"/>
                </a:solidFill>
              </a:rPr>
              <a:t> se status </a:t>
            </a:r>
            <a:r>
              <a:rPr lang="en-US" dirty="0" err="1">
                <a:solidFill>
                  <a:schemeClr val="tx1"/>
                </a:solidFill>
              </a:rPr>
              <a:t>ispoljava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sr-Latn-RS" dirty="0" smtClean="0">
              <a:solidFill>
                <a:schemeClr val="tx1"/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n-US" dirty="0" err="1" smtClean="0">
                <a:solidFill>
                  <a:schemeClr val="tx1"/>
                </a:solidFill>
              </a:rPr>
              <a:t>Zbog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toga je </a:t>
            </a:r>
            <a:r>
              <a:rPr lang="en-US" dirty="0" err="1">
                <a:solidFill>
                  <a:schemeClr val="tx1"/>
                </a:solidFill>
              </a:rPr>
              <a:t>uvedena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patofiziološka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mehanicistička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definicija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naglašava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mehanizme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nastanka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razvoja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Patofiziološka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mehanicistička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definicija</a:t>
            </a:r>
            <a:r>
              <a:rPr lang="en-US" dirty="0">
                <a:solidFill>
                  <a:schemeClr val="tx1"/>
                </a:solidFill>
              </a:rPr>
              <a:t> pod  </a:t>
            </a:r>
            <a:r>
              <a:rPr lang="en-US" dirty="0" err="1">
                <a:solidFill>
                  <a:schemeClr val="tx1"/>
                </a:solidFill>
              </a:rPr>
              <a:t>generalizovanim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konvulzivnim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podrazumeva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stanje</a:t>
            </a:r>
            <a:r>
              <a:rPr lang="en-US" b="1" i="1" dirty="0">
                <a:solidFill>
                  <a:schemeClr val="tx1"/>
                </a:solidFill>
              </a:rPr>
              <a:t> u </a:t>
            </a:r>
            <a:r>
              <a:rPr lang="en-US" b="1" i="1" dirty="0" err="1">
                <a:solidFill>
                  <a:schemeClr val="tx1"/>
                </a:solidFill>
              </a:rPr>
              <a:t>kome</a:t>
            </a:r>
            <a:r>
              <a:rPr lang="en-US" b="1" i="1" dirty="0">
                <a:solidFill>
                  <a:schemeClr val="tx1"/>
                </a:solidFill>
              </a:rPr>
              <a:t> ne </a:t>
            </a:r>
            <a:r>
              <a:rPr lang="en-US" b="1" i="1" dirty="0" err="1">
                <a:solidFill>
                  <a:schemeClr val="tx1"/>
                </a:solidFill>
              </a:rPr>
              <a:t>funkcionišu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normalni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mehanizmi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koji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služe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za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prekidanje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tipičnog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generalizovanog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tonično-kloničnog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napada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sr-Latn-RS" dirty="0" smtClean="0">
              <a:solidFill>
                <a:schemeClr val="tx1"/>
              </a:solidFill>
            </a:endParaRPr>
          </a:p>
          <a:p>
            <a:pPr algn="just">
              <a:lnSpc>
                <a:spcPct val="100000"/>
              </a:lnSpc>
            </a:pPr>
            <a:endParaRPr lang="sr-Latn-RS" dirty="0">
              <a:solidFill>
                <a:schemeClr val="tx1"/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n-US" dirty="0" err="1" smtClean="0">
                <a:solidFill>
                  <a:schemeClr val="tx1"/>
                </a:solidFill>
              </a:rPr>
              <a:t>Iako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mnogi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mehanizmi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nisu</a:t>
            </a:r>
            <a:r>
              <a:rPr lang="en-US" dirty="0">
                <a:solidFill>
                  <a:schemeClr val="tx1"/>
                </a:solidFill>
              </a:rPr>
              <a:t> do </a:t>
            </a:r>
            <a:r>
              <a:rPr lang="en-US" dirty="0" err="1">
                <a:solidFill>
                  <a:schemeClr val="tx1"/>
                </a:solidFill>
              </a:rPr>
              <a:t>kraja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poznati</a:t>
            </a:r>
            <a:r>
              <a:rPr lang="en-US" dirty="0">
                <a:solidFill>
                  <a:schemeClr val="tx1"/>
                </a:solidFill>
              </a:rPr>
              <a:t>, ova </a:t>
            </a:r>
            <a:r>
              <a:rPr lang="en-US" dirty="0" err="1">
                <a:solidFill>
                  <a:schemeClr val="tx1"/>
                </a:solidFill>
              </a:rPr>
              <a:t>definicija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može</a:t>
            </a:r>
            <a:r>
              <a:rPr lang="en-US" dirty="0">
                <a:solidFill>
                  <a:schemeClr val="tx1"/>
                </a:solidFill>
              </a:rPr>
              <a:t> da se </a:t>
            </a:r>
            <a:r>
              <a:rPr lang="en-US" dirty="0" err="1">
                <a:solidFill>
                  <a:schemeClr val="tx1"/>
                </a:solidFill>
              </a:rPr>
              <a:t>smatra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bazičnom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istraživačkom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definicijom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dopunjava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klinički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orijentisanu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operacionalizovanu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definiciju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0179-6C48-4C76-8C2B-87782792CD68}" type="datetime5">
              <a:rPr lang="en-US" smtClean="0"/>
              <a:t>1-Feb-21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TERAPIJA EPILEPTIČKOG STATUSA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6195-76A2-4FD1-824F-9A6F7304FD73}" type="slidenum">
              <a:rPr lang="en-US" smtClean="0"/>
              <a:pPr/>
              <a:t>126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7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138"/>
    </mc:Choice>
    <mc:Fallback xmlns="">
      <p:transition spd="slow" advTm="41138"/>
    </mc:Fallback>
  </mc:AlternateContent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63" name="Group 7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326450"/>
              </p:ext>
            </p:extLst>
          </p:nvPr>
        </p:nvGraphicFramePr>
        <p:xfrm>
          <a:off x="1714501" y="2628900"/>
          <a:ext cx="5745959" cy="2606040"/>
        </p:xfrm>
        <a:graphic>
          <a:graphicData uri="http://schemas.openxmlformats.org/drawingml/2006/table">
            <a:tbl>
              <a:tblPr/>
              <a:tblGrid>
                <a:gridCol w="957263"/>
                <a:gridCol w="958454"/>
                <a:gridCol w="957263"/>
                <a:gridCol w="957263"/>
                <a:gridCol w="958453"/>
                <a:gridCol w="957263"/>
              </a:tblGrid>
              <a:tr h="434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Mesto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Godina studije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Populacija (milion)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Broj SE slučajeva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Incidenca/</a:t>
                      </a:r>
                      <a:b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100.000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Mortalitet (%)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</a:t>
                      </a: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čester, Minesota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1965-1984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187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18.1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Ričmond, Virdžinija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1995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166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41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Ženeva, Švajcarska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1999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1.70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9.9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7.6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Marborg, Nemačka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1997-1999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0.74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117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15.8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Bolonja, Italija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1999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8C8A-3952-4BF7-90BA-4F3E5B612423}" type="datetime5">
              <a:rPr lang="en-US" smtClean="0"/>
              <a:t>1-Feb-21</a:t>
            </a:fld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FD59A-8D06-4B64-BE36-649625ED2A5D}" type="slidenum">
              <a:rPr lang="sr-Latn-CS" smtClean="0"/>
              <a:pPr/>
              <a:t>127</a:t>
            </a:fld>
            <a:endParaRPr lang="sr-Latn-C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Epidemiologija se (populacione studije)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85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55"/>
    </mc:Choice>
    <mc:Fallback xmlns="">
      <p:transition spd="slow" advTm="25255"/>
    </mc:Fallback>
  </mc:AlternateContent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5" name="Group 3"/>
          <p:cNvGrpSpPr>
            <a:grpSpLocks/>
          </p:cNvGrpSpPr>
          <p:nvPr/>
        </p:nvGrpSpPr>
        <p:grpSpPr bwMode="auto">
          <a:xfrm>
            <a:off x="1529954" y="2351485"/>
            <a:ext cx="6070997" cy="3617119"/>
            <a:chOff x="325" y="1207"/>
            <a:chExt cx="5099" cy="3038"/>
          </a:xfrm>
        </p:grpSpPr>
        <p:sp>
          <p:nvSpPr>
            <p:cNvPr id="44036" name="Text Box 4"/>
            <p:cNvSpPr txBox="1">
              <a:spLocks noChangeArrowheads="1"/>
            </p:cNvSpPr>
            <p:nvPr/>
          </p:nvSpPr>
          <p:spPr bwMode="auto">
            <a:xfrm rot="16200000">
              <a:off x="-395" y="2347"/>
              <a:ext cx="1711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sr-Latn-CS" sz="1500" b="1">
                  <a:latin typeface="Tahoma" pitchFamily="34" charset="0"/>
                </a:rPr>
                <a:t>Incidenca/100.000</a:t>
              </a:r>
              <a:endParaRPr lang="en-US" sz="1500" b="1">
                <a:latin typeface="Tahoma" pitchFamily="34" charset="0"/>
              </a:endParaRPr>
            </a:p>
          </p:txBody>
        </p:sp>
        <p:grpSp>
          <p:nvGrpSpPr>
            <p:cNvPr id="44037" name="Group 5"/>
            <p:cNvGrpSpPr>
              <a:grpSpLocks/>
            </p:cNvGrpSpPr>
            <p:nvPr/>
          </p:nvGrpSpPr>
          <p:grpSpPr bwMode="auto">
            <a:xfrm>
              <a:off x="624" y="1207"/>
              <a:ext cx="4800" cy="2777"/>
              <a:chOff x="624" y="1207"/>
              <a:chExt cx="4800" cy="2777"/>
            </a:xfrm>
          </p:grpSpPr>
          <p:graphicFrame>
            <p:nvGraphicFramePr>
              <p:cNvPr id="44038" name="Object 6"/>
              <p:cNvGraphicFramePr>
                <a:graphicFrameLocks noChangeAspect="1"/>
              </p:cNvGraphicFramePr>
              <p:nvPr/>
            </p:nvGraphicFramePr>
            <p:xfrm>
              <a:off x="624" y="1207"/>
              <a:ext cx="4800" cy="277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2524" name="Chart" r:id="rId3" imgW="4676851" imgH="2705100" progId="Excel.Chart.8">
                      <p:embed/>
                    </p:oleObj>
                  </mc:Choice>
                  <mc:Fallback>
                    <p:oleObj name="Chart" r:id="rId3" imgW="4676851" imgH="270510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24" y="1207"/>
                            <a:ext cx="4800" cy="277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039" name="Text Box 7"/>
              <p:cNvSpPr txBox="1">
                <a:spLocks noChangeArrowheads="1"/>
              </p:cNvSpPr>
              <p:nvPr/>
            </p:nvSpPr>
            <p:spPr bwMode="auto">
              <a:xfrm>
                <a:off x="1200" y="3744"/>
                <a:ext cx="319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050" b="1">
                    <a:solidFill>
                      <a:srgbClr val="000000"/>
                    </a:solidFill>
                    <a:latin typeface="Tahoma" pitchFamily="34" charset="0"/>
                  </a:rPr>
                  <a:t>&lt;1</a:t>
                </a:r>
              </a:p>
            </p:txBody>
          </p:sp>
          <p:sp>
            <p:nvSpPr>
              <p:cNvPr id="44040" name="Text Box 8"/>
              <p:cNvSpPr txBox="1">
                <a:spLocks noChangeArrowheads="1"/>
              </p:cNvSpPr>
              <p:nvPr/>
            </p:nvSpPr>
            <p:spPr bwMode="auto">
              <a:xfrm>
                <a:off x="1680" y="3744"/>
                <a:ext cx="346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050" b="1">
                    <a:solidFill>
                      <a:srgbClr val="000000"/>
                    </a:solidFill>
                    <a:latin typeface="Tahoma" pitchFamily="34" charset="0"/>
                  </a:rPr>
                  <a:t>1</a:t>
                </a:r>
                <a:r>
                  <a:rPr lang="sr-Latn-CS" sz="1050" b="1">
                    <a:solidFill>
                      <a:srgbClr val="000000"/>
                    </a:solidFill>
                    <a:latin typeface="Tahoma" pitchFamily="34" charset="0"/>
                  </a:rPr>
                  <a:t>-</a:t>
                </a:r>
                <a:r>
                  <a:rPr lang="en-US" sz="1050" b="1">
                    <a:solidFill>
                      <a:srgbClr val="000000"/>
                    </a:solidFill>
                    <a:latin typeface="Tahoma" pitchFamily="34" charset="0"/>
                  </a:rPr>
                  <a:t>4</a:t>
                </a:r>
              </a:p>
            </p:txBody>
          </p:sp>
          <p:sp>
            <p:nvSpPr>
              <p:cNvPr id="44041" name="Text Box 9"/>
              <p:cNvSpPr txBox="1">
                <a:spLocks noChangeArrowheads="1"/>
              </p:cNvSpPr>
              <p:nvPr/>
            </p:nvSpPr>
            <p:spPr bwMode="auto">
              <a:xfrm>
                <a:off x="2190" y="3744"/>
                <a:ext cx="346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sr-Latn-CS" sz="1050" b="1">
                    <a:solidFill>
                      <a:srgbClr val="000000"/>
                    </a:solidFill>
                    <a:latin typeface="Tahoma" pitchFamily="34" charset="0"/>
                  </a:rPr>
                  <a:t>5-9</a:t>
                </a:r>
                <a:endParaRPr lang="en-US" sz="1050" b="1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44042" name="Text Box 10"/>
              <p:cNvSpPr txBox="1">
                <a:spLocks noChangeArrowheads="1"/>
              </p:cNvSpPr>
              <p:nvPr/>
            </p:nvSpPr>
            <p:spPr bwMode="auto">
              <a:xfrm>
                <a:off x="2592" y="3744"/>
                <a:ext cx="489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sr-Latn-CS" sz="1050" b="1">
                    <a:solidFill>
                      <a:srgbClr val="000000"/>
                    </a:solidFill>
                    <a:latin typeface="Tahoma" pitchFamily="34" charset="0"/>
                  </a:rPr>
                  <a:t>10-15</a:t>
                </a:r>
                <a:endParaRPr lang="en-US" sz="1050" b="1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44043" name="Text Box 11"/>
              <p:cNvSpPr txBox="1">
                <a:spLocks noChangeArrowheads="1"/>
              </p:cNvSpPr>
              <p:nvPr/>
            </p:nvSpPr>
            <p:spPr bwMode="auto">
              <a:xfrm>
                <a:off x="3104" y="3744"/>
                <a:ext cx="489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sr-Latn-CS" sz="1050" b="1">
                    <a:solidFill>
                      <a:srgbClr val="000000"/>
                    </a:solidFill>
                    <a:latin typeface="Tahoma" pitchFamily="34" charset="0"/>
                  </a:rPr>
                  <a:t>16-39</a:t>
                </a:r>
                <a:endParaRPr lang="en-US" sz="1050" b="1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44044" name="Text Box 12"/>
              <p:cNvSpPr txBox="1">
                <a:spLocks noChangeArrowheads="1"/>
              </p:cNvSpPr>
              <p:nvPr/>
            </p:nvSpPr>
            <p:spPr bwMode="auto">
              <a:xfrm>
                <a:off x="3584" y="3744"/>
                <a:ext cx="489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sr-Latn-CS" sz="1050" b="1">
                    <a:solidFill>
                      <a:srgbClr val="000000"/>
                    </a:solidFill>
                    <a:latin typeface="Tahoma" pitchFamily="34" charset="0"/>
                  </a:rPr>
                  <a:t>40-59</a:t>
                </a:r>
                <a:endParaRPr lang="en-US" sz="1050" b="1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44045" name="Text Box 13"/>
              <p:cNvSpPr txBox="1">
                <a:spLocks noChangeArrowheads="1"/>
              </p:cNvSpPr>
              <p:nvPr/>
            </p:nvSpPr>
            <p:spPr bwMode="auto">
              <a:xfrm>
                <a:off x="4080" y="3744"/>
                <a:ext cx="489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sr-Latn-CS" sz="1050" b="1">
                    <a:solidFill>
                      <a:srgbClr val="000000"/>
                    </a:solidFill>
                    <a:latin typeface="Tahoma" pitchFamily="34" charset="0"/>
                  </a:rPr>
                  <a:t>60-79</a:t>
                </a:r>
                <a:endParaRPr lang="en-US" sz="1050" b="1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44046" name="Text Box 14"/>
              <p:cNvSpPr txBox="1">
                <a:spLocks noChangeArrowheads="1"/>
              </p:cNvSpPr>
              <p:nvPr/>
            </p:nvSpPr>
            <p:spPr bwMode="auto">
              <a:xfrm>
                <a:off x="4642" y="3744"/>
                <a:ext cx="391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sr-Latn-CS" sz="1050" b="1">
                    <a:solidFill>
                      <a:srgbClr val="000000"/>
                    </a:solidFill>
                    <a:latin typeface="Tahoma" pitchFamily="34" charset="0"/>
                  </a:rPr>
                  <a:t>80+</a:t>
                </a:r>
                <a:endParaRPr lang="en-US" sz="1050" b="1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44047" name="Text Box 15"/>
            <p:cNvSpPr txBox="1">
              <a:spLocks noChangeArrowheads="1"/>
            </p:cNvSpPr>
            <p:nvPr/>
          </p:nvSpPr>
          <p:spPr bwMode="auto">
            <a:xfrm>
              <a:off x="2150" y="3974"/>
              <a:ext cx="1890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sr-Latn-CS" sz="1500">
                  <a:latin typeface="Tahoma" pitchFamily="34" charset="0"/>
                </a:rPr>
                <a:t>Starosne grupe (godine)</a:t>
              </a:r>
              <a:endParaRPr lang="en-US" sz="1500">
                <a:latin typeface="Tahoma" pitchFamily="34" charset="0"/>
              </a:endParaRPr>
            </a:p>
          </p:txBody>
        </p:sp>
      </p:grp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3200401" y="2925367"/>
            <a:ext cx="3727302" cy="646331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3600" b="1">
                <a:solidFill>
                  <a:srgbClr val="800000"/>
                </a:solidFill>
                <a:latin typeface="Tahoma" pitchFamily="34" charset="0"/>
              </a:rPr>
              <a:t>41-61/100.000</a:t>
            </a:r>
            <a:endParaRPr lang="en-US" sz="3600" b="1">
              <a:solidFill>
                <a:srgbClr val="800000"/>
              </a:solidFill>
              <a:latin typeface="Tahoma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4348-9BF4-4DAE-B9C9-C4A84EDB7C9C}" type="datetime5">
              <a:rPr lang="en-US" smtClean="0"/>
              <a:t>1-Feb-21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128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Incidenca prema starosnoj dobi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24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33"/>
    </mc:Choice>
    <mc:Fallback xmlns="">
      <p:transition spd="slow" advTm="14033"/>
    </mc:Fallback>
  </mc:AlternateContent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71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000250" y="2225278"/>
          <a:ext cx="5200650" cy="345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48" name="Chart" r:id="rId3" imgW="2606162" imgH="1729801" progId="Excel.Chart.8">
                  <p:embed/>
                </p:oleObj>
              </mc:Choice>
              <mc:Fallback>
                <p:oleObj name="Chart" r:id="rId3" imgW="2606162" imgH="1729801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0" y="2225278"/>
                        <a:ext cx="5200650" cy="345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716" name="AutoShape 4"/>
          <p:cNvSpPr>
            <a:spLocks/>
          </p:cNvSpPr>
          <p:nvPr/>
        </p:nvSpPr>
        <p:spPr bwMode="auto">
          <a:xfrm>
            <a:off x="6572250" y="2228850"/>
            <a:ext cx="571500" cy="2228850"/>
          </a:xfrm>
          <a:prstGeom prst="rightBrace">
            <a:avLst>
              <a:gd name="adj1" fmla="val 32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5717" name="AutoShape 5"/>
          <p:cNvSpPr>
            <a:spLocks/>
          </p:cNvSpPr>
          <p:nvPr/>
        </p:nvSpPr>
        <p:spPr bwMode="auto">
          <a:xfrm rot="10800000">
            <a:off x="2000250" y="2228850"/>
            <a:ext cx="571500" cy="2228850"/>
          </a:xfrm>
          <a:prstGeom prst="rightBrace">
            <a:avLst>
              <a:gd name="adj1" fmla="val 32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5718" name="Text Box 6"/>
          <p:cNvSpPr txBox="1">
            <a:spLocks noChangeArrowheads="1"/>
          </p:cNvSpPr>
          <p:nvPr/>
        </p:nvSpPr>
        <p:spPr bwMode="auto">
          <a:xfrm rot="16200000">
            <a:off x="724537" y="3185861"/>
            <a:ext cx="202517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1500" b="1">
                <a:solidFill>
                  <a:srgbClr val="003399"/>
                </a:solidFill>
              </a:rPr>
              <a:t>INICIJALNI STATUSI</a:t>
            </a:r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 rot="5400000">
            <a:off x="6104952" y="3179312"/>
            <a:ext cx="2603854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1500" b="1">
                <a:solidFill>
                  <a:srgbClr val="FF0000"/>
                </a:solidFill>
              </a:rPr>
              <a:t>INTERKURENTNI STATUSI</a:t>
            </a:r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5772151" y="5486400"/>
            <a:ext cx="1981633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1500" i="1"/>
              <a:t>Scholtes et al., 1994.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952C-32DF-4464-BD78-74B02C52B273}" type="datetime5">
              <a:rPr lang="en-US" smtClean="0"/>
              <a:t>1-Feb-21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Resuscitacija internističkih bolesnika KME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129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Etiologija</a:t>
            </a:r>
            <a:r>
              <a:rPr lang="en-US" dirty="0"/>
              <a:t> </a:t>
            </a:r>
            <a:r>
              <a:rPr lang="sr-Latn-CS" dirty="0"/>
              <a:t>generalizovanog konvulzivnog </a:t>
            </a:r>
            <a:r>
              <a:rPr lang="en-US" dirty="0" err="1"/>
              <a:t>epilepti</a:t>
            </a:r>
            <a:r>
              <a:rPr lang="sr-Latn-CS" dirty="0"/>
              <a:t>č</a:t>
            </a:r>
            <a:r>
              <a:rPr lang="en-US" dirty="0"/>
              <a:t>nog </a:t>
            </a:r>
            <a:r>
              <a:rPr lang="en-US" dirty="0" err="1"/>
              <a:t>statusa</a:t>
            </a:r>
            <a:r>
              <a:rPr lang="sr-Latn-CS" dirty="0"/>
              <a:t> (N</a:t>
            </a:r>
            <a:r>
              <a:rPr lang="en-US" dirty="0"/>
              <a:t>=</a:t>
            </a:r>
            <a:r>
              <a:rPr lang="sr-Latn-CS" dirty="0"/>
              <a:t>346)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22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07"/>
    </mc:Choice>
    <mc:Fallback xmlns="">
      <p:transition spd="slow" advTm="35007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2" algn="ctr" rtl="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ЕПИДЕМИОЛОГИЈА ЕПИЛЕПСИЈА</a:t>
            </a:r>
            <a:r>
              <a:rPr lang="sr-Latn-RS" sz="3200" b="1" dirty="0">
                <a:solidFill>
                  <a:schemeClr val="tx1"/>
                </a:solidFill>
                <a:latin typeface="+mn-lt"/>
              </a:rPr>
              <a:t/>
            </a:r>
            <a:br>
              <a:rPr lang="sr-Latn-RS" sz="3200" b="1" dirty="0">
                <a:solidFill>
                  <a:schemeClr val="tx1"/>
                </a:solidFill>
                <a:latin typeface="+mn-lt"/>
              </a:rPr>
            </a:br>
            <a:endParaRPr lang="sr-Latn-RS" sz="3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2490135"/>
            <a:ext cx="6798736" cy="3758265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7200" dirty="0">
                <a:cs typeface="Times New Roman" panose="02020603050405020304" pitchFamily="18" charset="0"/>
              </a:rPr>
              <a:t>Епилепсија је хронична неуролошка болест од које болује око 65</a:t>
            </a:r>
            <a:r>
              <a:rPr lang="sr-Cyrl-RS" sz="7200" dirty="0">
                <a:cs typeface="Times New Roman" panose="02020603050405020304" pitchFamily="18" charset="0"/>
              </a:rPr>
              <a:t>-</a:t>
            </a:r>
            <a:r>
              <a:rPr lang="en-US" sz="7200" dirty="0">
                <a:cs typeface="Times New Roman" panose="02020603050405020304" pitchFamily="18" charset="0"/>
              </a:rPr>
              <a:t>70 милиона људи у свету.  </a:t>
            </a:r>
            <a:endParaRPr lang="sr-Cyrl-RS" sz="7200" dirty="0">
              <a:cs typeface="Times New Roman" panose="02020603050405020304" pitchFamily="18" charset="0"/>
            </a:endParaRPr>
          </a:p>
          <a:p>
            <a:pPr algn="just"/>
            <a:r>
              <a:rPr lang="en-US" sz="7200" dirty="0" smtClean="0">
                <a:cs typeface="Times New Roman" panose="02020603050405020304" pitchFamily="18" charset="0"/>
              </a:rPr>
              <a:t>У </a:t>
            </a:r>
            <a:r>
              <a:rPr lang="en-US" sz="7200" dirty="0">
                <a:cs typeface="Times New Roman" panose="02020603050405020304" pitchFamily="18" charset="0"/>
              </a:rPr>
              <a:t>високо развијеним земљама сваке године оболи око 45 становника на 100 000. </a:t>
            </a:r>
            <a:endParaRPr lang="sr-Cyrl-RS" sz="7200" dirty="0">
              <a:cs typeface="Times New Roman" panose="02020603050405020304" pitchFamily="18" charset="0"/>
            </a:endParaRPr>
          </a:p>
          <a:p>
            <a:pPr algn="just"/>
            <a:r>
              <a:rPr lang="en-US" sz="7200" dirty="0" smtClean="0">
                <a:cs typeface="Times New Roman" panose="02020603050405020304" pitchFamily="18" charset="0"/>
              </a:rPr>
              <a:t>П</a:t>
            </a:r>
            <a:r>
              <a:rPr lang="sr-Latn-RS" sz="7200" dirty="0">
                <a:cs typeface="Times New Roman" panose="02020603050405020304" pitchFamily="18" charset="0"/>
              </a:rPr>
              <a:t>реваленца активне епилепсије износи 6,38 на 1000 особа (95% интервал поверења [95% CI] 5,57–7,30), док је преваленција животног века 7,60 на 1000 особа (95% CI 6,17–9,38). </a:t>
            </a:r>
            <a:endParaRPr lang="sr-Cyrl-RS" sz="7200" dirty="0">
              <a:cs typeface="Times New Roman" panose="02020603050405020304" pitchFamily="18" charset="0"/>
            </a:endParaRPr>
          </a:p>
          <a:p>
            <a:pPr algn="just"/>
            <a:r>
              <a:rPr lang="sr-Latn-RS" sz="7200" dirty="0" smtClean="0">
                <a:cs typeface="Times New Roman" panose="02020603050405020304" pitchFamily="18" charset="0"/>
              </a:rPr>
              <a:t>Годишња </a:t>
            </a:r>
            <a:r>
              <a:rPr lang="sr-Latn-RS" sz="7200" dirty="0">
                <a:cs typeface="Times New Roman" panose="02020603050405020304" pitchFamily="18" charset="0"/>
              </a:rPr>
              <a:t>кумулативна инциденција епилепсије је 67.77 на 100.000 особа (95% CI 56.69–81.03), док је стопа инциденције 61.44 на 100.000 особа-година (95% CI 50.75–74.38). </a:t>
            </a:r>
            <a:endParaRPr lang="sr-Cyrl-RS" sz="7200" dirty="0" smtClean="0">
              <a:cs typeface="Times New Roman" panose="02020603050405020304" pitchFamily="18" charset="0"/>
            </a:endParaRPr>
          </a:p>
          <a:p>
            <a:pPr algn="just"/>
            <a:r>
              <a:rPr lang="sr-Latn-CS" sz="7200" dirty="0"/>
              <a:t>Procenjuje se da 1/3 bolesnika ima manje od 1 napada godišnje, 1/3 bolesnika ima od 1-12 napada godišnje, a preostala 1/3 bolesnika više od 12 napada godišnje. </a:t>
            </a:r>
            <a:endParaRPr lang="sr-Cyrl-RS" sz="7200" dirty="0" smtClean="0">
              <a:cs typeface="Times New Roman" panose="02020603050405020304" pitchFamily="18" charset="0"/>
            </a:endParaRPr>
          </a:p>
          <a:p>
            <a:pPr algn="just"/>
            <a:endParaRPr lang="sr-Cyrl-RS" sz="3600" dirty="0">
              <a:cs typeface="Times New Roman" panose="02020603050405020304" pitchFamily="18" charset="0"/>
            </a:endParaRPr>
          </a:p>
          <a:p>
            <a:pPr algn="just"/>
            <a:endParaRPr lang="sr-Cyrl-R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05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RS" sz="105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Latn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83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157"/>
    </mc:Choice>
    <mc:Fallback xmlns="">
      <p:transition spd="slow" advTm="47157"/>
    </mc:Fallback>
  </mc:AlternateContent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principi lečenja </a:t>
            </a:r>
            <a:r>
              <a:rPr lang="en-US" dirty="0" smtClean="0"/>
              <a:t>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PRVI PRINCIP RACIONALNE TERAPIJE </a:t>
            </a:r>
            <a:r>
              <a:rPr lang="en-US" dirty="0" err="1" smtClean="0">
                <a:solidFill>
                  <a:schemeClr val="tx1"/>
                </a:solidFill>
              </a:rPr>
              <a:t>statusa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podrazumeva</a:t>
            </a:r>
            <a:r>
              <a:rPr lang="en-US" dirty="0">
                <a:solidFill>
                  <a:schemeClr val="tx1"/>
                </a:solidFill>
              </a:rPr>
              <a:t> da je </a:t>
            </a:r>
            <a:r>
              <a:rPr lang="en-US" dirty="0" err="1">
                <a:solidFill>
                  <a:schemeClr val="tx1"/>
                </a:solidFill>
              </a:rPr>
              <a:t>postavljena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sigurna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klinička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dijagnoza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b="1" dirty="0" err="1">
                <a:solidFill>
                  <a:schemeClr val="tx1"/>
                </a:solidFill>
              </a:rPr>
              <a:t>DeLorenzo</a:t>
            </a:r>
            <a:r>
              <a:rPr lang="en-US" b="1" dirty="0">
                <a:solidFill>
                  <a:schemeClr val="tx1"/>
                </a:solidFill>
              </a:rPr>
              <a:t>, 1996</a:t>
            </a:r>
            <a:r>
              <a:rPr lang="en-US" dirty="0">
                <a:solidFill>
                  <a:schemeClr val="tx1"/>
                </a:solidFill>
              </a:rPr>
              <a:t>). 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Za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svrhu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neophodno</a:t>
            </a:r>
            <a:r>
              <a:rPr lang="en-US" dirty="0">
                <a:solidFill>
                  <a:schemeClr val="tx1"/>
                </a:solidFill>
              </a:rPr>
              <a:t> da </a:t>
            </a:r>
            <a:r>
              <a:rPr lang="en-US" dirty="0" err="1">
                <a:solidFill>
                  <a:schemeClr val="tx1"/>
                </a:solidFill>
              </a:rPr>
              <a:t>postoje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pouzdani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podaci</a:t>
            </a:r>
            <a:r>
              <a:rPr lang="en-US" dirty="0">
                <a:solidFill>
                  <a:schemeClr val="tx1"/>
                </a:solidFill>
              </a:rPr>
              <a:t> o </a:t>
            </a:r>
            <a:r>
              <a:rPr lang="en-US" dirty="0" err="1">
                <a:solidFill>
                  <a:schemeClr val="tx1"/>
                </a:solidFill>
              </a:rPr>
              <a:t>trajanju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konvulzija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tokom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sr-Latn-RS" dirty="0" smtClean="0">
                <a:solidFill>
                  <a:schemeClr val="tx1"/>
                </a:solidFill>
              </a:rPr>
              <a:t>5 tj </a:t>
            </a:r>
            <a:r>
              <a:rPr lang="en-US" b="1" dirty="0" smtClean="0">
                <a:solidFill>
                  <a:schemeClr val="tx1"/>
                </a:solidFill>
              </a:rPr>
              <a:t>30 </a:t>
            </a:r>
            <a:r>
              <a:rPr lang="en-US" dirty="0" err="1">
                <a:solidFill>
                  <a:schemeClr val="tx1"/>
                </a:solidFill>
              </a:rPr>
              <a:t>ili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više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minuta</a:t>
            </a:r>
            <a:r>
              <a:rPr lang="en-US" dirty="0">
                <a:solidFill>
                  <a:schemeClr val="tx1"/>
                </a:solidFill>
              </a:rPr>
              <a:t> pre </a:t>
            </a:r>
            <a:r>
              <a:rPr lang="en-US" dirty="0" err="1">
                <a:solidFill>
                  <a:schemeClr val="tx1"/>
                </a:solidFill>
              </a:rPr>
              <a:t>prijema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ili</a:t>
            </a:r>
            <a:r>
              <a:rPr lang="en-US" dirty="0">
                <a:solidFill>
                  <a:schemeClr val="tx1"/>
                </a:solidFill>
              </a:rPr>
              <a:t> da </a:t>
            </a:r>
            <a:r>
              <a:rPr lang="en-US" dirty="0" err="1">
                <a:solidFill>
                  <a:schemeClr val="tx1"/>
                </a:solidFill>
              </a:rPr>
              <a:t>kompetentna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osoba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idealno</a:t>
            </a:r>
            <a:r>
              <a:rPr lang="en-US" dirty="0">
                <a:solidFill>
                  <a:schemeClr val="tx1"/>
                </a:solidFill>
              </a:rPr>
              <a:t> - </a:t>
            </a:r>
            <a:r>
              <a:rPr lang="en-US" dirty="0" err="1">
                <a:solidFill>
                  <a:schemeClr val="tx1"/>
                </a:solidFill>
              </a:rPr>
              <a:t>ordinirajući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lekar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opservira</a:t>
            </a:r>
            <a:r>
              <a:rPr lang="en-US" dirty="0">
                <a:solidFill>
                  <a:schemeClr val="tx1"/>
                </a:solidFill>
              </a:rPr>
              <a:t> bar </a:t>
            </a:r>
            <a:r>
              <a:rPr lang="en-US" b="1" dirty="0">
                <a:solidFill>
                  <a:schemeClr val="tx1"/>
                </a:solidFill>
              </a:rPr>
              <a:t>2 </a:t>
            </a:r>
            <a:r>
              <a:rPr lang="en-US" dirty="0" err="1">
                <a:solidFill>
                  <a:schemeClr val="tx1"/>
                </a:solidFill>
              </a:rPr>
              <a:t>napada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između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kojih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>
                <a:solidFill>
                  <a:schemeClr val="tx1"/>
                </a:solidFill>
              </a:rPr>
              <a:t>bolesnik</a:t>
            </a:r>
            <a:r>
              <a:rPr lang="en-US" dirty="0">
                <a:solidFill>
                  <a:schemeClr val="tx1"/>
                </a:solidFill>
              </a:rPr>
              <a:t> ne </a:t>
            </a:r>
            <a:r>
              <a:rPr lang="en-US" dirty="0" err="1">
                <a:solidFill>
                  <a:schemeClr val="tx1"/>
                </a:solidFill>
              </a:rPr>
              <a:t>oporavlja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potpunosti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Ukoliko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dijagnoza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nepouzdana</a:t>
            </a:r>
            <a:r>
              <a:rPr lang="en-US" dirty="0">
                <a:solidFill>
                  <a:schemeClr val="tx1"/>
                </a:solidFill>
              </a:rPr>
              <a:t> pre </a:t>
            </a:r>
            <a:r>
              <a:rPr lang="en-US" dirty="0" err="1">
                <a:solidFill>
                  <a:schemeClr val="tx1"/>
                </a:solidFill>
              </a:rPr>
              <a:t>primene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terapije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poželjno</a:t>
            </a:r>
            <a:r>
              <a:rPr lang="en-US" dirty="0">
                <a:solidFill>
                  <a:schemeClr val="tx1"/>
                </a:solidFill>
              </a:rPr>
              <a:t> da se </a:t>
            </a:r>
            <a:r>
              <a:rPr lang="en-US" dirty="0" err="1">
                <a:solidFill>
                  <a:schemeClr val="tx1"/>
                </a:solidFill>
              </a:rPr>
              <a:t>hitno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uradi</a:t>
            </a:r>
            <a:r>
              <a:rPr lang="en-US" dirty="0">
                <a:solidFill>
                  <a:schemeClr val="tx1"/>
                </a:solidFill>
              </a:rPr>
              <a:t> EEG </a:t>
            </a:r>
            <a:r>
              <a:rPr lang="en-US" dirty="0" err="1">
                <a:solidFill>
                  <a:schemeClr val="tx1"/>
                </a:solidFill>
              </a:rPr>
              <a:t>pregled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b="1" dirty="0">
                <a:solidFill>
                  <a:schemeClr val="tx1"/>
                </a:solidFill>
              </a:rPr>
              <a:t>Delgado-</a:t>
            </a:r>
            <a:r>
              <a:rPr lang="en-US" b="1" dirty="0" err="1">
                <a:solidFill>
                  <a:schemeClr val="tx1"/>
                </a:solidFill>
              </a:rPr>
              <a:t>Escueta</a:t>
            </a:r>
            <a:r>
              <a:rPr lang="en-US" b="1" dirty="0">
                <a:solidFill>
                  <a:schemeClr val="tx1"/>
                </a:solidFill>
              </a:rPr>
              <a:t>, 1990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b="1" dirty="0" err="1">
                <a:solidFill>
                  <a:schemeClr val="tx1"/>
                </a:solidFill>
              </a:rPr>
              <a:t>Aminoff</a:t>
            </a:r>
            <a:r>
              <a:rPr lang="en-US" b="1" dirty="0">
                <a:solidFill>
                  <a:schemeClr val="tx1"/>
                </a:solidFill>
              </a:rPr>
              <a:t>, </a:t>
            </a:r>
            <a:r>
              <a:rPr lang="sr-Latn-RS" b="1" dirty="0" smtClean="0">
                <a:solidFill>
                  <a:schemeClr val="tx1"/>
                </a:solidFill>
              </a:rPr>
              <a:t>200</a:t>
            </a:r>
            <a:r>
              <a:rPr lang="en-US" b="1" dirty="0" smtClean="0">
                <a:solidFill>
                  <a:schemeClr val="tx1"/>
                </a:solidFill>
              </a:rPr>
              <a:t>8</a:t>
            </a:r>
            <a:r>
              <a:rPr lang="en-US" dirty="0">
                <a:solidFill>
                  <a:schemeClr val="tx1"/>
                </a:solidFill>
              </a:rPr>
              <a:t>). 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Korist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od </a:t>
            </a:r>
            <a:r>
              <a:rPr lang="en-US" dirty="0" err="1">
                <a:solidFill>
                  <a:schemeClr val="tx1"/>
                </a:solidFill>
              </a:rPr>
              <a:t>hitnog</a:t>
            </a:r>
            <a:r>
              <a:rPr lang="en-US" dirty="0">
                <a:solidFill>
                  <a:schemeClr val="tx1"/>
                </a:solidFill>
              </a:rPr>
              <a:t> EEG je </a:t>
            </a:r>
            <a:r>
              <a:rPr lang="en-US" dirty="0" err="1">
                <a:solidFill>
                  <a:schemeClr val="tx1"/>
                </a:solidFill>
              </a:rPr>
              <a:t>očigledna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ukoliko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>
                <a:solidFill>
                  <a:schemeClr val="tx1"/>
                </a:solidFill>
              </a:rPr>
              <a:t>registruje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iktalna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epileptiformna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aktivnost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odsustvu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kliničkog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korelata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čime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>
                <a:solidFill>
                  <a:schemeClr val="tx1"/>
                </a:solidFill>
              </a:rPr>
              <a:t>potvrđuje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dijagnoza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nekonvulzivnog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b="1" dirty="0" err="1">
                <a:solidFill>
                  <a:schemeClr val="tx1"/>
                </a:solidFill>
              </a:rPr>
              <a:t>Granner</a:t>
            </a:r>
            <a:r>
              <a:rPr lang="en-US" b="1" dirty="0">
                <a:solidFill>
                  <a:schemeClr val="tx1"/>
                </a:solidFill>
              </a:rPr>
              <a:t>, 1994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ili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atenuisanog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b="1" dirty="0" err="1">
                <a:solidFill>
                  <a:schemeClr val="tx1"/>
                </a:solidFill>
              </a:rPr>
              <a:t>Treiman</a:t>
            </a:r>
            <a:r>
              <a:rPr lang="en-US" b="1" dirty="0">
                <a:solidFill>
                  <a:schemeClr val="tx1"/>
                </a:solidFill>
              </a:rPr>
              <a:t>, </a:t>
            </a:r>
            <a:r>
              <a:rPr lang="sr-Latn-RS" b="1" dirty="0" smtClean="0">
                <a:solidFill>
                  <a:schemeClr val="tx1"/>
                </a:solidFill>
              </a:rPr>
              <a:t>201</a:t>
            </a:r>
            <a:r>
              <a:rPr lang="en-US" b="1" dirty="0" smtClean="0">
                <a:solidFill>
                  <a:schemeClr val="tx1"/>
                </a:solidFill>
              </a:rPr>
              <a:t>0</a:t>
            </a:r>
            <a:r>
              <a:rPr lang="en-US" dirty="0">
                <a:solidFill>
                  <a:schemeClr val="tx1"/>
                </a:solidFill>
              </a:rPr>
              <a:t>). 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Korist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od EEG je mala </a:t>
            </a:r>
            <a:r>
              <a:rPr lang="en-US" dirty="0" err="1">
                <a:solidFill>
                  <a:schemeClr val="tx1"/>
                </a:solidFill>
              </a:rPr>
              <a:t>ukoliko</a:t>
            </a:r>
            <a:r>
              <a:rPr lang="en-US" dirty="0">
                <a:solidFill>
                  <a:schemeClr val="tx1"/>
                </a:solidFill>
              </a:rPr>
              <a:t> se ne </a:t>
            </a:r>
            <a:r>
              <a:rPr lang="en-US" dirty="0" err="1">
                <a:solidFill>
                  <a:schemeClr val="tx1"/>
                </a:solidFill>
              </a:rPr>
              <a:t>registruje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iktalna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epileptiformna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aktivnost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samom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trenutku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snimanja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jer</a:t>
            </a:r>
            <a:r>
              <a:rPr lang="en-US" dirty="0">
                <a:solidFill>
                  <a:schemeClr val="tx1"/>
                </a:solidFill>
              </a:rPr>
              <a:t> to ne </a:t>
            </a:r>
            <a:r>
              <a:rPr lang="en-US" dirty="0" err="1">
                <a:solidFill>
                  <a:schemeClr val="tx1"/>
                </a:solidFill>
              </a:rPr>
              <a:t>znači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uvek</a:t>
            </a:r>
            <a:r>
              <a:rPr lang="en-US" dirty="0">
                <a:solidFill>
                  <a:schemeClr val="tx1"/>
                </a:solidFill>
              </a:rPr>
              <a:t> da je status </a:t>
            </a:r>
            <a:r>
              <a:rPr lang="en-US" dirty="0" err="1">
                <a:solidFill>
                  <a:schemeClr val="tx1"/>
                </a:solidFill>
              </a:rPr>
              <a:t>definitivno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prekinut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BE35-FD0B-4CFA-959E-88EEC269BCBC}" type="datetime5">
              <a:rPr lang="en-US" smtClean="0"/>
              <a:t>1-Feb-21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TERAPIJA EPILEPTIČKOG STATUSA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6195-76A2-4FD1-824F-9A6F7304FD73}" type="slidenum">
              <a:rPr lang="en-US" smtClean="0"/>
              <a:pPr/>
              <a:t>130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7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106"/>
    </mc:Choice>
    <mc:Fallback xmlns="">
      <p:transition spd="slow" advTm="74106"/>
    </mc:Fallback>
  </mc:AlternateContent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Principi lečenja 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sr-Latn-RS" dirty="0" smtClean="0"/>
          </a:p>
          <a:p>
            <a:r>
              <a:rPr lang="en-US" b="1" dirty="0" smtClean="0">
                <a:solidFill>
                  <a:schemeClr val="tx1"/>
                </a:solidFill>
              </a:rPr>
              <a:t>DRUGI PRINCIP RACIONALNE TERAPIJE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podrazumeva</a:t>
            </a:r>
            <a:r>
              <a:rPr lang="en-US" dirty="0">
                <a:solidFill>
                  <a:schemeClr val="tx1"/>
                </a:solidFill>
              </a:rPr>
              <a:t> da </a:t>
            </a:r>
            <a:r>
              <a:rPr lang="en-US" dirty="0" err="1">
                <a:solidFill>
                  <a:schemeClr val="tx1"/>
                </a:solidFill>
              </a:rPr>
              <a:t>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neophodni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hitno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lečenje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korekcija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svih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neposrednih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provokacionih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faktora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Ako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je u </a:t>
            </a:r>
            <a:r>
              <a:rPr lang="en-US" dirty="0" err="1">
                <a:solidFill>
                  <a:schemeClr val="tx1"/>
                </a:solidFill>
              </a:rPr>
              <a:t>pitanju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inicijalna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epizoda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neophodno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traganje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akutnim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simptomatskim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lezijama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mozga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što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akutni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infarkt</a:t>
            </a:r>
            <a:r>
              <a:rPr lang="en-US" dirty="0">
                <a:solidFill>
                  <a:schemeClr val="tx1"/>
                </a:solidFill>
              </a:rPr>
              <a:t>, meningitis, </a:t>
            </a:r>
            <a:r>
              <a:rPr lang="en-US" dirty="0" err="1">
                <a:solidFill>
                  <a:schemeClr val="tx1"/>
                </a:solidFill>
              </a:rPr>
              <a:t>encefalitis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povreda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apsces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brzo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rastući</a:t>
            </a:r>
            <a:r>
              <a:rPr lang="en-US" dirty="0">
                <a:solidFill>
                  <a:schemeClr val="tx1"/>
                </a:solidFill>
              </a:rPr>
              <a:t> tumor </a:t>
            </a:r>
            <a:r>
              <a:rPr lang="en-US" dirty="0" err="1">
                <a:solidFill>
                  <a:schemeClr val="tx1"/>
                </a:solidFill>
              </a:rPr>
              <a:t>mozga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Ukoliko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se </a:t>
            </a:r>
            <a:r>
              <a:rPr lang="en-US" dirty="0" err="1">
                <a:solidFill>
                  <a:schemeClr val="tx1"/>
                </a:solidFill>
              </a:rPr>
              <a:t>oni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isključe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neophodno</a:t>
            </a:r>
            <a:r>
              <a:rPr lang="en-US" dirty="0">
                <a:solidFill>
                  <a:schemeClr val="tx1"/>
                </a:solidFill>
              </a:rPr>
              <a:t> je da se </a:t>
            </a:r>
            <a:r>
              <a:rPr lang="en-US" dirty="0" err="1">
                <a:solidFill>
                  <a:schemeClr val="tx1"/>
                </a:solidFill>
              </a:rPr>
              <a:t>razmotre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ređi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uzroci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što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metabolički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elektrolitski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poremećaji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posledice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starih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povreda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mozga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starog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meningitisa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encefalitisa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sl.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BE35-FD0B-4CFA-959E-88EEC269BCBC}" type="datetime5">
              <a:rPr lang="en-US" smtClean="0"/>
              <a:t>1-Feb-21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TERAPIJA EPILEPTIČKOG STATUSA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6195-76A2-4FD1-824F-9A6F7304FD73}" type="slidenum">
              <a:rPr lang="en-US" smtClean="0"/>
              <a:pPr/>
              <a:t>131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4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040"/>
    </mc:Choice>
    <mc:Fallback xmlns="">
      <p:transition spd="slow" advTm="34040"/>
    </mc:Fallback>
  </mc:AlternateContent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Principi lečenja 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TREĆI PRINCIP RACIONALNE TERAPIJE STATUSA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podrazumeva</a:t>
            </a:r>
            <a:r>
              <a:rPr lang="en-US" dirty="0">
                <a:solidFill>
                  <a:schemeClr val="tx1"/>
                </a:solidFill>
              </a:rPr>
              <a:t> da status </a:t>
            </a:r>
            <a:r>
              <a:rPr lang="en-US" dirty="0" err="1">
                <a:solidFill>
                  <a:schemeClr val="tx1"/>
                </a:solidFill>
              </a:rPr>
              <a:t>treba</a:t>
            </a:r>
            <a:r>
              <a:rPr lang="en-US" dirty="0">
                <a:solidFill>
                  <a:schemeClr val="tx1"/>
                </a:solidFill>
              </a:rPr>
              <a:t> da se </a:t>
            </a:r>
            <a:r>
              <a:rPr lang="en-US" dirty="0" err="1" smtClean="0">
                <a:solidFill>
                  <a:schemeClr val="tx1"/>
                </a:solidFill>
              </a:rPr>
              <a:t>prekine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u </a:t>
            </a:r>
            <a:r>
              <a:rPr lang="en-US" dirty="0" err="1">
                <a:solidFill>
                  <a:schemeClr val="tx1"/>
                </a:solidFill>
              </a:rPr>
              <a:t>što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moguće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kraćem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roku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Orijentaciono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se </a:t>
            </a:r>
            <a:r>
              <a:rPr lang="en-US" dirty="0" err="1">
                <a:solidFill>
                  <a:schemeClr val="tx1"/>
                </a:solidFill>
              </a:rPr>
              <a:t>uzima</a:t>
            </a:r>
            <a:r>
              <a:rPr lang="en-US" dirty="0">
                <a:solidFill>
                  <a:schemeClr val="tx1"/>
                </a:solidFill>
              </a:rPr>
              <a:t> da status </a:t>
            </a:r>
            <a:r>
              <a:rPr lang="en-US" dirty="0" err="1">
                <a:solidFill>
                  <a:schemeClr val="tx1"/>
                </a:solidFill>
              </a:rPr>
              <a:t>treba</a:t>
            </a:r>
            <a:r>
              <a:rPr lang="en-US" dirty="0">
                <a:solidFill>
                  <a:schemeClr val="tx1"/>
                </a:solidFill>
              </a:rPr>
              <a:t> da se </a:t>
            </a:r>
            <a:r>
              <a:rPr lang="en-US" dirty="0" err="1">
                <a:solidFill>
                  <a:schemeClr val="tx1"/>
                </a:solidFill>
              </a:rPr>
              <a:t>prekine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najkasnije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roku</a:t>
            </a:r>
            <a:r>
              <a:rPr lang="en-US" dirty="0">
                <a:solidFill>
                  <a:schemeClr val="tx1"/>
                </a:solidFill>
              </a:rPr>
              <a:t> od </a:t>
            </a:r>
            <a:r>
              <a:rPr lang="en-US" b="1" dirty="0">
                <a:solidFill>
                  <a:schemeClr val="tx1"/>
                </a:solidFill>
              </a:rPr>
              <a:t>30 </a:t>
            </a:r>
            <a:r>
              <a:rPr lang="en-US" dirty="0" err="1">
                <a:solidFill>
                  <a:schemeClr val="tx1"/>
                </a:solidFill>
              </a:rPr>
              <a:t>minuta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obzirom</a:t>
            </a:r>
            <a:r>
              <a:rPr lang="en-US" dirty="0">
                <a:solidFill>
                  <a:schemeClr val="tx1"/>
                </a:solidFill>
              </a:rPr>
              <a:t> da je to </a:t>
            </a:r>
            <a:r>
              <a:rPr lang="en-US" dirty="0" err="1" smtClean="0">
                <a:solidFill>
                  <a:schemeClr val="tx1"/>
                </a:solidFill>
              </a:rPr>
              <a:t>vreme</a:t>
            </a:r>
            <a:r>
              <a:rPr lang="sr-Latn-R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posle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kojeg</a:t>
            </a:r>
            <a:r>
              <a:rPr lang="en-US" dirty="0">
                <a:solidFill>
                  <a:schemeClr val="tx1"/>
                </a:solidFill>
              </a:rPr>
              <a:t> se, </a:t>
            </a:r>
            <a:r>
              <a:rPr lang="en-US" dirty="0" err="1">
                <a:solidFill>
                  <a:schemeClr val="tx1"/>
                </a:solidFill>
              </a:rPr>
              <a:t>makar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malog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broja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bolesnika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stadijum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kompenzovanosti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sistemskih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poremećaja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smenjuje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periodom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dekompenzacije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koji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povezan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nepovoljnim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ishodom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bolesnika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b="1" dirty="0" err="1">
                <a:solidFill>
                  <a:schemeClr val="tx1"/>
                </a:solidFill>
              </a:rPr>
              <a:t>Kreisman</a:t>
            </a:r>
            <a:r>
              <a:rPr lang="en-US" b="1" dirty="0">
                <a:solidFill>
                  <a:schemeClr val="tx1"/>
                </a:solidFill>
              </a:rPr>
              <a:t>, 1983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b="1" dirty="0">
                <a:solidFill>
                  <a:schemeClr val="tx1"/>
                </a:solidFill>
              </a:rPr>
              <a:t>Walton, </a:t>
            </a:r>
            <a:r>
              <a:rPr lang="sr-Latn-RS" b="1" dirty="0" smtClean="0">
                <a:solidFill>
                  <a:schemeClr val="tx1"/>
                </a:solidFill>
              </a:rPr>
              <a:t>201</a:t>
            </a:r>
            <a:r>
              <a:rPr lang="en-US" b="1" dirty="0" smtClean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). 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Uz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to, </a:t>
            </a:r>
            <a:r>
              <a:rPr lang="en-US" dirty="0" err="1">
                <a:solidFill>
                  <a:schemeClr val="tx1"/>
                </a:solidFill>
              </a:rPr>
              <a:t>postoji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potencijalni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štetan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uticaj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produžene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epileptičke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elektrohemijske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hiperaktivnosti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neurona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njihovo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preživljavanje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mogućim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ireverzibilnim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oštećenjem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osetljivih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struktura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mozga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b="1" dirty="0" smtClean="0">
                <a:solidFill>
                  <a:schemeClr val="tx1"/>
                </a:solidFill>
              </a:rPr>
              <a:t>Cole</a:t>
            </a:r>
            <a:r>
              <a:rPr lang="en-US" b="1" dirty="0">
                <a:solidFill>
                  <a:schemeClr val="tx1"/>
                </a:solidFill>
              </a:rPr>
              <a:t>, 2000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b="1" dirty="0">
                <a:solidFill>
                  <a:schemeClr val="tx1"/>
                </a:solidFill>
              </a:rPr>
              <a:t>Fountain, </a:t>
            </a:r>
            <a:r>
              <a:rPr lang="en-US" b="1" dirty="0" smtClean="0">
                <a:solidFill>
                  <a:schemeClr val="tx1"/>
                </a:solidFill>
              </a:rPr>
              <a:t>20</a:t>
            </a:r>
            <a:r>
              <a:rPr lang="sr-Latn-RS" b="1" dirty="0" smtClean="0">
                <a:solidFill>
                  <a:schemeClr val="tx1"/>
                </a:solidFill>
              </a:rPr>
              <a:t>16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BE35-FD0B-4CFA-959E-88EEC269BCBC}" type="datetime5">
              <a:rPr lang="en-US" smtClean="0"/>
              <a:t>1-Feb-21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TERAPIJA EPILEPTIČKOG STATUSA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6195-76A2-4FD1-824F-9A6F7304FD73}" type="slidenum">
              <a:rPr lang="en-US" smtClean="0"/>
              <a:pPr/>
              <a:t>132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8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95"/>
    </mc:Choice>
    <mc:Fallback xmlns="">
      <p:transition spd="slow" advTm="58995"/>
    </mc:Fallback>
  </mc:AlternateContent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0984" y="1080740"/>
            <a:ext cx="7338060" cy="1131570"/>
          </a:xfrm>
        </p:spPr>
        <p:txBody>
          <a:bodyPr/>
          <a:lstStyle/>
          <a:p>
            <a:r>
              <a:rPr lang="sr-Latn-RS" dirty="0" smtClean="0"/>
              <a:t>Idealan lek za prekid 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veliki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terapijski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efekat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protiv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svih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tipova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oblik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intravensku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primenu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veliku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jačinu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tako</a:t>
            </a:r>
            <a:r>
              <a:rPr lang="en-US" dirty="0">
                <a:solidFill>
                  <a:schemeClr val="tx1"/>
                </a:solidFill>
              </a:rPr>
              <a:t> da mala </a:t>
            </a:r>
            <a:r>
              <a:rPr lang="en-US" dirty="0" err="1">
                <a:solidFill>
                  <a:schemeClr val="tx1"/>
                </a:solidFill>
              </a:rPr>
              <a:t>ukupna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količina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zapreminska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može</a:t>
            </a:r>
            <a:r>
              <a:rPr lang="en-US" dirty="0">
                <a:solidFill>
                  <a:schemeClr val="tx1"/>
                </a:solidFill>
              </a:rPr>
              <a:t> da se </a:t>
            </a:r>
            <a:r>
              <a:rPr lang="en-US" dirty="0" err="1">
                <a:solidFill>
                  <a:schemeClr val="tx1"/>
                </a:solidFill>
              </a:rPr>
              <a:t>primeni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brzo</a:t>
            </a:r>
            <a:r>
              <a:rPr lang="en-US" dirty="0">
                <a:solidFill>
                  <a:schemeClr val="tx1"/>
                </a:solidFill>
              </a:rPr>
              <a:t>, u </a:t>
            </a:r>
            <a:r>
              <a:rPr lang="en-US" dirty="0" err="1">
                <a:solidFill>
                  <a:schemeClr val="tx1"/>
                </a:solidFill>
              </a:rPr>
              <a:t>dozi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opterećenja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4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veliku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sigurnost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odsustvo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kardio-respiratorne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depresije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depresije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stanja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svesti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drugih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neželjenih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dejstava</a:t>
            </a:r>
            <a:r>
              <a:rPr lang="en-US" dirty="0" smtClean="0">
                <a:solidFill>
                  <a:schemeClr val="tx1"/>
                </a:solidFill>
              </a:rPr>
              <a:t>);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5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brzo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prodiranje</a:t>
            </a:r>
            <a:r>
              <a:rPr lang="en-US" dirty="0">
                <a:solidFill>
                  <a:schemeClr val="tx1"/>
                </a:solidFill>
              </a:rPr>
              <a:t> u CNS;</a:t>
            </a:r>
          </a:p>
          <a:p>
            <a:r>
              <a:rPr lang="en-US" b="1" dirty="0">
                <a:solidFill>
                  <a:schemeClr val="tx1"/>
                </a:solidFill>
              </a:rPr>
              <a:t>6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kratak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poluživot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distribucije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uz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odsustvo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redistribuciju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7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relativno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kratak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poluživot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eliminacije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koji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sprečava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kumulaciju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leka</a:t>
            </a:r>
            <a:r>
              <a:rPr lang="en-US" dirty="0">
                <a:solidFill>
                  <a:schemeClr val="tx1"/>
                </a:solidFill>
              </a:rPr>
              <a:t>; </a:t>
            </a:r>
            <a:endParaRPr lang="sr-Latn-RS" dirty="0" err="1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8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efikasanost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oralnoj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formi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nastavak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hronične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antiepileptičke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terapije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Drugim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rečima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lek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koji</a:t>
            </a:r>
            <a:r>
              <a:rPr lang="en-US" dirty="0">
                <a:solidFill>
                  <a:schemeClr val="tx1"/>
                </a:solidFill>
              </a:rPr>
              <a:t> bi se </a:t>
            </a:r>
            <a:r>
              <a:rPr lang="en-US" dirty="0" err="1">
                <a:solidFill>
                  <a:schemeClr val="tx1"/>
                </a:solidFill>
              </a:rPr>
              <a:t>davao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lečenje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 mora da </a:t>
            </a:r>
            <a:r>
              <a:rPr lang="en-US" dirty="0" err="1">
                <a:solidFill>
                  <a:schemeClr val="tx1"/>
                </a:solidFill>
              </a:rPr>
              <a:t>bude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najefkasniji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njegov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prekid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uz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veliku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terapijsku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širinu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stepen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neželjenih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dejstava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BE35-FD0B-4CFA-959E-88EEC269BCBC}" type="datetime5">
              <a:rPr lang="en-US" smtClean="0"/>
              <a:t>1-Feb-21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TERAPIJA EPILEPTIČKOG STATUSA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6195-76A2-4FD1-824F-9A6F7304FD73}" type="slidenum">
              <a:rPr lang="en-US" smtClean="0"/>
              <a:pPr/>
              <a:t>133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1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962"/>
    </mc:Choice>
    <mc:Fallback xmlns="">
      <p:transition spd="slow" advTm="47962"/>
    </mc:Fallback>
  </mc:AlternateContent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INTRAVENSKA DOZA OPTEREĆENJA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Da </a:t>
            </a:r>
            <a:r>
              <a:rPr lang="en-US" dirty="0">
                <a:solidFill>
                  <a:schemeClr val="tx1"/>
                </a:solidFill>
              </a:rPr>
              <a:t>bi </a:t>
            </a:r>
            <a:r>
              <a:rPr lang="en-US" dirty="0" err="1">
                <a:solidFill>
                  <a:schemeClr val="tx1"/>
                </a:solidFill>
              </a:rPr>
              <a:t>idealan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lek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potpunosti</a:t>
            </a:r>
            <a:r>
              <a:rPr lang="en-US" dirty="0">
                <a:solidFill>
                  <a:schemeClr val="tx1"/>
                </a:solidFill>
              </a:rPr>
              <a:t> bio </a:t>
            </a:r>
            <a:r>
              <a:rPr lang="en-US" dirty="0" err="1">
                <a:solidFill>
                  <a:schemeClr val="tx1"/>
                </a:solidFill>
              </a:rPr>
              <a:t>efikasan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najbolje</a:t>
            </a:r>
            <a:r>
              <a:rPr lang="en-US" dirty="0">
                <a:solidFill>
                  <a:schemeClr val="tx1"/>
                </a:solidFill>
              </a:rPr>
              <a:t> je da se </a:t>
            </a:r>
            <a:r>
              <a:rPr lang="en-US" dirty="0" err="1">
                <a:solidFill>
                  <a:schemeClr val="tx1"/>
                </a:solidFill>
              </a:rPr>
              <a:t>primeni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samom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početku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Međutim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idealan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punu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efikasnost</a:t>
            </a:r>
            <a:r>
              <a:rPr lang="en-US" dirty="0">
                <a:solidFill>
                  <a:schemeClr val="tx1"/>
                </a:solidFill>
              </a:rPr>
              <a:t> mora da </a:t>
            </a:r>
            <a:r>
              <a:rPr lang="en-US" dirty="0" err="1">
                <a:solidFill>
                  <a:schemeClr val="tx1"/>
                </a:solidFill>
              </a:rPr>
              <a:t>prikaže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ako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>
                <a:solidFill>
                  <a:schemeClr val="tx1"/>
                </a:solidFill>
              </a:rPr>
              <a:t>primenjuje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bilo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trenutku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posle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mnogo</a:t>
            </a:r>
            <a:r>
              <a:rPr lang="en-US" dirty="0">
                <a:solidFill>
                  <a:schemeClr val="tx1"/>
                </a:solidFill>
              </a:rPr>
              <a:t> sati </a:t>
            </a:r>
            <a:r>
              <a:rPr lang="en-US" dirty="0" err="1">
                <a:solidFill>
                  <a:schemeClr val="tx1"/>
                </a:solidFill>
              </a:rPr>
              <a:t>provedenih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 smtClean="0">
                <a:solidFill>
                  <a:schemeClr val="tx1"/>
                </a:solidFill>
              </a:rPr>
              <a:t>konvulzijama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>
                <a:solidFill>
                  <a:schemeClr val="tx1"/>
                </a:solidFill>
              </a:rPr>
              <a:t>Način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primene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antiepileptičkog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leka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prekid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epileptičkog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karakterističan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b="1" dirty="0" err="1">
                <a:solidFill>
                  <a:schemeClr val="tx1"/>
                </a:solidFill>
              </a:rPr>
              <a:t>Treiman</a:t>
            </a:r>
            <a:r>
              <a:rPr lang="en-US" b="1" dirty="0">
                <a:solidFill>
                  <a:schemeClr val="tx1"/>
                </a:solidFill>
              </a:rPr>
              <a:t>, 1983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b="1" dirty="0">
                <a:solidFill>
                  <a:schemeClr val="tx1"/>
                </a:solidFill>
              </a:rPr>
              <a:t>Rey, 1999</a:t>
            </a:r>
            <a:r>
              <a:rPr lang="en-US" dirty="0">
                <a:solidFill>
                  <a:schemeClr val="tx1"/>
                </a:solidFill>
              </a:rPr>
              <a:t>). Da bi </a:t>
            </a:r>
            <a:r>
              <a:rPr lang="en-US" dirty="0" err="1">
                <a:solidFill>
                  <a:schemeClr val="tx1"/>
                </a:solidFill>
              </a:rPr>
              <a:t>lek</a:t>
            </a:r>
            <a:r>
              <a:rPr lang="en-US" dirty="0">
                <a:solidFill>
                  <a:schemeClr val="tx1"/>
                </a:solidFill>
              </a:rPr>
              <a:t> bio </a:t>
            </a:r>
            <a:r>
              <a:rPr lang="en-US" dirty="0" err="1">
                <a:solidFill>
                  <a:schemeClr val="tx1"/>
                </a:solidFill>
              </a:rPr>
              <a:t>efikasan</a:t>
            </a:r>
            <a:r>
              <a:rPr lang="en-US" dirty="0">
                <a:solidFill>
                  <a:schemeClr val="tx1"/>
                </a:solidFill>
              </a:rPr>
              <a:t> mora da se </a:t>
            </a:r>
            <a:r>
              <a:rPr lang="en-US" dirty="0" err="1">
                <a:solidFill>
                  <a:schemeClr val="tx1"/>
                </a:solidFill>
              </a:rPr>
              <a:t>primeni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sr-Latn-R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1) </a:t>
            </a:r>
            <a:r>
              <a:rPr lang="en-US" dirty="0" err="1">
                <a:solidFill>
                  <a:schemeClr val="tx1"/>
                </a:solidFill>
              </a:rPr>
              <a:t>isključivo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intravenskim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putem</a:t>
            </a:r>
            <a:r>
              <a:rPr lang="en-US" dirty="0">
                <a:solidFill>
                  <a:schemeClr val="tx1"/>
                </a:solidFill>
              </a:rPr>
              <a:t>; 2) u </a:t>
            </a:r>
            <a:r>
              <a:rPr lang="en-US" dirty="0" err="1">
                <a:solidFill>
                  <a:schemeClr val="tx1"/>
                </a:solidFill>
              </a:rPr>
              <a:t>dovoljno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velikoj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dozi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dirty="0" smtClean="0">
                <a:solidFill>
                  <a:schemeClr val="tx1"/>
                </a:solidFill>
              </a:rPr>
              <a:t>i3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dovoljno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brzo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Kombinacija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intravenske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primene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dovoljno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velike</a:t>
            </a:r>
            <a:r>
              <a:rPr lang="en-US" dirty="0">
                <a:solidFill>
                  <a:schemeClr val="tx1"/>
                </a:solidFill>
              </a:rPr>
              <a:t> doze, </a:t>
            </a:r>
            <a:r>
              <a:rPr lang="en-US" dirty="0" err="1">
                <a:solidFill>
                  <a:schemeClr val="tx1"/>
                </a:solidFill>
              </a:rPr>
              <a:t>dovoljno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velikom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brzinom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 smtClean="0">
                <a:solidFill>
                  <a:schemeClr val="tx1"/>
                </a:solidFill>
              </a:rPr>
              <a:t>naziva</a:t>
            </a:r>
            <a:r>
              <a:rPr lang="en-US" b="1" dirty="0" smtClean="0">
                <a:solidFill>
                  <a:schemeClr val="tx1"/>
                </a:solidFill>
              </a:rPr>
              <a:t> INTRAVENSKA DOZA OPTEREĆENJA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lekom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lečenje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epileptičkog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Svrha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doze </a:t>
            </a:r>
            <a:r>
              <a:rPr lang="en-US" dirty="0" err="1">
                <a:solidFill>
                  <a:schemeClr val="tx1"/>
                </a:solidFill>
              </a:rPr>
              <a:t>opterećenja</a:t>
            </a:r>
            <a:r>
              <a:rPr lang="en-US" dirty="0">
                <a:solidFill>
                  <a:schemeClr val="tx1"/>
                </a:solidFill>
              </a:rPr>
              <a:t> je da se u </a:t>
            </a:r>
            <a:r>
              <a:rPr lang="en-US" dirty="0" err="1">
                <a:solidFill>
                  <a:schemeClr val="tx1"/>
                </a:solidFill>
              </a:rPr>
              <a:t>vrlo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kratkom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vremenskom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periodu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postignu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visoke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terapijski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efikasne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koncentracije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leka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plazmi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mozgu</a:t>
            </a:r>
            <a:r>
              <a:rPr lang="en-US" dirty="0">
                <a:solidFill>
                  <a:schemeClr val="tx1"/>
                </a:solidFill>
              </a:rPr>
              <a:t>, da se </a:t>
            </a:r>
            <a:r>
              <a:rPr lang="en-US" dirty="0" err="1">
                <a:solidFill>
                  <a:schemeClr val="tx1"/>
                </a:solidFill>
              </a:rPr>
              <a:t>zasite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eliminacioni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mehanizmi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uspostavi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stabilna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farmakokinetika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nivou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održavanja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terapijski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efikasne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koncentracije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leka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plazmi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Potom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može</a:t>
            </a:r>
            <a:r>
              <a:rPr lang="en-US" dirty="0">
                <a:solidFill>
                  <a:schemeClr val="tx1"/>
                </a:solidFill>
              </a:rPr>
              <a:t> da se </a:t>
            </a:r>
            <a:r>
              <a:rPr lang="en-US" dirty="0" err="1">
                <a:solidFill>
                  <a:schemeClr val="tx1"/>
                </a:solidFill>
              </a:rPr>
              <a:t>nastavi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terapija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prosečnom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dozom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održavanja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antiepileptičkog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leka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BE35-FD0B-4CFA-959E-88EEC269BCBC}" type="datetime5">
              <a:rPr lang="en-US" smtClean="0"/>
              <a:t>1-Feb-21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TERAPIJA EPILEPTIČKOG STATUSA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6195-76A2-4FD1-824F-9A6F7304FD73}" type="slidenum">
              <a:rPr lang="en-US" smtClean="0"/>
              <a:pPr/>
              <a:t>134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44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037"/>
    </mc:Choice>
    <mc:Fallback xmlns="">
      <p:transition spd="slow" advTm="84037"/>
    </mc:Fallback>
  </mc:AlternateContent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189" y="1070382"/>
            <a:ext cx="7537827" cy="1131570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IV DOZA OPTEREĆENJA FENOBARBITONOM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 smtClean="0">
              <a:solidFill>
                <a:schemeClr val="bg1"/>
              </a:solidFill>
            </a:endParaRPr>
          </a:p>
          <a:p>
            <a:endParaRPr lang="sr-Latn-RS" dirty="0">
              <a:solidFill>
                <a:schemeClr val="bg1"/>
              </a:solidFill>
            </a:endParaRPr>
          </a:p>
          <a:p>
            <a:r>
              <a:rPr lang="sr-Latn-RS" dirty="0" smtClean="0">
                <a:solidFill>
                  <a:schemeClr val="tx1"/>
                </a:solidFill>
              </a:rPr>
              <a:t>1. INTRAVENSKI PUT</a:t>
            </a:r>
          </a:p>
          <a:p>
            <a:r>
              <a:rPr lang="sr-Latn-RS" dirty="0" smtClean="0">
                <a:solidFill>
                  <a:schemeClr val="tx1"/>
                </a:solidFill>
              </a:rPr>
              <a:t>2. U DOVOLJNOJ DOZI</a:t>
            </a:r>
          </a:p>
          <a:p>
            <a:r>
              <a:rPr lang="sr-Latn-RS" dirty="0" smtClean="0">
                <a:solidFill>
                  <a:schemeClr val="tx1"/>
                </a:solidFill>
              </a:rPr>
              <a:t>3. DOVOLJNO BRZO</a:t>
            </a:r>
            <a:endParaRPr lang="sr-Latn-R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BE35-FD0B-4CFA-959E-88EEC269BCBC}" type="datetime5">
              <a:rPr lang="en-US" smtClean="0"/>
              <a:t>1-Feb-21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TERAPIJA EPILEPTIČKOG STATUSA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6195-76A2-4FD1-824F-9A6F7304FD73}" type="slidenum">
              <a:rPr lang="en-US" smtClean="0"/>
              <a:pPr/>
              <a:t>135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066"/>
    </mc:Choice>
    <mc:Fallback xmlns="">
      <p:transition spd="slow" advTm="47066"/>
    </mc:Fallback>
  </mc:AlternateContent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189" y="1070382"/>
            <a:ext cx="7537827" cy="1131570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IV DOZA OPTEREĆENJA FENOBARBITONOM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fenobarbiton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predložena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doza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opterećenja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iznosi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10 </a:t>
            </a:r>
            <a:r>
              <a:rPr lang="en-US" dirty="0">
                <a:solidFill>
                  <a:schemeClr val="tx1"/>
                </a:solidFill>
              </a:rPr>
              <a:t>do </a:t>
            </a:r>
            <a:r>
              <a:rPr lang="en-US" b="1" dirty="0">
                <a:solidFill>
                  <a:schemeClr val="tx1"/>
                </a:solidFill>
              </a:rPr>
              <a:t>20 </a:t>
            </a:r>
            <a:r>
              <a:rPr lang="en-US" dirty="0">
                <a:solidFill>
                  <a:schemeClr val="tx1"/>
                </a:solidFill>
              </a:rPr>
              <a:t>mg/kg </a:t>
            </a:r>
            <a:r>
              <a:rPr lang="en-US" dirty="0" err="1">
                <a:solidFill>
                  <a:schemeClr val="tx1"/>
                </a:solidFill>
              </a:rPr>
              <a:t>telesne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težine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b="1" dirty="0" err="1">
                <a:solidFill>
                  <a:schemeClr val="tx1"/>
                </a:solidFill>
              </a:rPr>
              <a:t>Shaner</a:t>
            </a:r>
            <a:r>
              <a:rPr lang="en-US" b="1" dirty="0">
                <a:solidFill>
                  <a:schemeClr val="tx1"/>
                </a:solidFill>
              </a:rPr>
              <a:t>, 1988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čime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>
                <a:solidFill>
                  <a:schemeClr val="tx1"/>
                </a:solidFill>
              </a:rPr>
              <a:t>postižu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koncentracije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izmeću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15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20 </a:t>
            </a:r>
            <a:r>
              <a:rPr lang="en-US" dirty="0">
                <a:solidFill>
                  <a:schemeClr val="tx1"/>
                </a:solidFill>
              </a:rPr>
              <a:t>mg/l </a:t>
            </a:r>
            <a:r>
              <a:rPr lang="en-US" dirty="0" err="1">
                <a:solidFill>
                  <a:schemeClr val="tx1"/>
                </a:solidFill>
              </a:rPr>
              <a:t>neposredno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posle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završetka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infuzije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fenobarbitona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sr-Latn-RS" dirty="0">
              <a:solidFill>
                <a:schemeClr val="tx1"/>
              </a:solidFill>
            </a:endParaRPr>
          </a:p>
          <a:p>
            <a:r>
              <a:rPr lang="sr-Latn-RS" dirty="0" smtClean="0">
                <a:solidFill>
                  <a:schemeClr val="tx1"/>
                </a:solidFill>
              </a:rPr>
              <a:t>1. INTRAVENSKI PUT</a:t>
            </a:r>
          </a:p>
          <a:p>
            <a:r>
              <a:rPr lang="sr-Latn-RS" dirty="0" smtClean="0">
                <a:solidFill>
                  <a:schemeClr val="tx1"/>
                </a:solidFill>
              </a:rPr>
              <a:t>2. U DOVOLJNOJ DOZI</a:t>
            </a:r>
          </a:p>
          <a:p>
            <a:r>
              <a:rPr lang="sr-Latn-RS" dirty="0" smtClean="0">
                <a:solidFill>
                  <a:schemeClr val="tx1"/>
                </a:solidFill>
              </a:rPr>
              <a:t>3. DOVOLJNO BRZO</a:t>
            </a:r>
            <a:endParaRPr lang="sr-Latn-R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BE35-FD0B-4CFA-959E-88EEC269BCBC}" type="datetime5">
              <a:rPr lang="en-US" smtClean="0"/>
              <a:t>1-Feb-21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TERAPIJA EPILEPTIČKOG STATUSA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6195-76A2-4FD1-824F-9A6F7304FD73}" type="slidenum">
              <a:rPr lang="en-US" smtClean="0"/>
              <a:pPr/>
              <a:t>136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2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996"/>
    </mc:Choice>
    <mc:Fallback xmlns="">
      <p:transition spd="slow" advTm="59996"/>
    </mc:Fallback>
  </mc:AlternateContent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189" y="1070382"/>
            <a:ext cx="7537827" cy="1131570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IV DOZA OPTEREĆENJA FENOBARBITONOM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fenobarbiton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predložena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doza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opterećenja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iznosi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10 </a:t>
            </a:r>
            <a:r>
              <a:rPr lang="en-US" dirty="0">
                <a:solidFill>
                  <a:schemeClr val="tx1"/>
                </a:solidFill>
              </a:rPr>
              <a:t>do </a:t>
            </a:r>
            <a:r>
              <a:rPr lang="en-US" b="1" dirty="0">
                <a:solidFill>
                  <a:schemeClr val="tx1"/>
                </a:solidFill>
              </a:rPr>
              <a:t>20 </a:t>
            </a:r>
            <a:r>
              <a:rPr lang="en-US" dirty="0">
                <a:solidFill>
                  <a:schemeClr val="tx1"/>
                </a:solidFill>
              </a:rPr>
              <a:t>mg/kg </a:t>
            </a:r>
            <a:r>
              <a:rPr lang="en-US" dirty="0" err="1">
                <a:solidFill>
                  <a:schemeClr val="tx1"/>
                </a:solidFill>
              </a:rPr>
              <a:t>telesne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težine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b="1" dirty="0" err="1">
                <a:solidFill>
                  <a:schemeClr val="tx1"/>
                </a:solidFill>
              </a:rPr>
              <a:t>Shaner</a:t>
            </a:r>
            <a:r>
              <a:rPr lang="en-US" b="1" dirty="0">
                <a:solidFill>
                  <a:schemeClr val="tx1"/>
                </a:solidFill>
              </a:rPr>
              <a:t>, 1988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čime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>
                <a:solidFill>
                  <a:schemeClr val="tx1"/>
                </a:solidFill>
              </a:rPr>
              <a:t>postižu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koncentracije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izmeću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15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20 </a:t>
            </a:r>
            <a:r>
              <a:rPr lang="en-US" dirty="0">
                <a:solidFill>
                  <a:schemeClr val="tx1"/>
                </a:solidFill>
              </a:rPr>
              <a:t>mg/l </a:t>
            </a:r>
            <a:r>
              <a:rPr lang="en-US" dirty="0" err="1">
                <a:solidFill>
                  <a:schemeClr val="tx1"/>
                </a:solidFill>
              </a:rPr>
              <a:t>neposredno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posle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završetka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infuzije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fenobarbitona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sr-Latn-RS" dirty="0">
              <a:solidFill>
                <a:schemeClr val="tx1"/>
              </a:solidFill>
            </a:endParaRPr>
          </a:p>
          <a:p>
            <a:r>
              <a:rPr lang="sr-Latn-RS" dirty="0" smtClean="0">
                <a:solidFill>
                  <a:schemeClr val="tx1"/>
                </a:solidFill>
              </a:rPr>
              <a:t>1. INTRAVENSKI PUT, </a:t>
            </a:r>
            <a:r>
              <a:rPr lang="sr-Latn-RS" b="1" dirty="0" smtClean="0">
                <a:solidFill>
                  <a:schemeClr val="tx1"/>
                </a:solidFill>
              </a:rPr>
              <a:t>NIKAKO INTRAMUSKULARNO</a:t>
            </a:r>
          </a:p>
          <a:p>
            <a:r>
              <a:rPr lang="sr-Latn-RS" dirty="0" smtClean="0">
                <a:solidFill>
                  <a:schemeClr val="tx1"/>
                </a:solidFill>
              </a:rPr>
              <a:t>2. U DOVOLJNOJ DOZI, </a:t>
            </a:r>
            <a:r>
              <a:rPr lang="sr-Latn-RS" b="1" dirty="0" smtClean="0">
                <a:solidFill>
                  <a:schemeClr val="tx1"/>
                </a:solidFill>
              </a:rPr>
              <a:t>10-20mg/kg TT, za 100kg u proseku 1500mg – 7 ampula</a:t>
            </a:r>
          </a:p>
          <a:p>
            <a:r>
              <a:rPr lang="sr-Latn-RS" dirty="0" smtClean="0">
                <a:solidFill>
                  <a:schemeClr val="tx1"/>
                </a:solidFill>
              </a:rPr>
              <a:t>3. DOVOLJNO BRZO, </a:t>
            </a:r>
            <a:r>
              <a:rPr lang="sr-Latn-RS" b="1" dirty="0" smtClean="0">
                <a:solidFill>
                  <a:schemeClr val="tx1"/>
                </a:solidFill>
              </a:rPr>
              <a:t>70-100mg/min, 15-20 minuta</a:t>
            </a:r>
            <a:endParaRPr lang="sr-Latn-RS" b="1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BE35-FD0B-4CFA-959E-88EEC269BCBC}" type="datetime5">
              <a:rPr lang="en-US" smtClean="0"/>
              <a:t>1-Feb-21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TERAPIJA EPILEPTIČKOG STATUSA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6195-76A2-4FD1-824F-9A6F7304FD73}" type="slidenum">
              <a:rPr lang="en-US" smtClean="0"/>
              <a:pPr/>
              <a:t>137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67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55"/>
    </mc:Choice>
    <mc:Fallback xmlns="">
      <p:transition spd="slow" advTm="13955"/>
    </mc:Fallback>
  </mc:AlternateContent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Stadijumi lečenja 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U </a:t>
            </a:r>
            <a:r>
              <a:rPr lang="en-US" dirty="0" err="1">
                <a:solidFill>
                  <a:schemeClr val="tx1"/>
                </a:solidFill>
              </a:rPr>
              <a:t>cilju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optimalne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terapije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korisna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podela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epileptičkog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nekoliko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stadijuma</a:t>
            </a:r>
            <a:r>
              <a:rPr lang="sr-Latn-RS" dirty="0" smtClean="0">
                <a:solidFill>
                  <a:schemeClr val="tx1"/>
                </a:solidFill>
              </a:rPr>
              <a:t>, t</a:t>
            </a:r>
            <a:r>
              <a:rPr lang="en-US" dirty="0" smtClean="0">
                <a:solidFill>
                  <a:schemeClr val="tx1"/>
                </a:solidFill>
              </a:rPr>
              <a:t>o </a:t>
            </a:r>
            <a:r>
              <a:rPr lang="en-US" dirty="0" err="1">
                <a:solidFill>
                  <a:schemeClr val="tx1"/>
                </a:solidFill>
              </a:rPr>
              <a:t>su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1) </a:t>
            </a:r>
            <a:r>
              <a:rPr lang="en-US" dirty="0" err="1">
                <a:solidFill>
                  <a:schemeClr val="tx1"/>
                </a:solidFill>
              </a:rPr>
              <a:t>uvodni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stadijum</a:t>
            </a:r>
            <a:endParaRPr lang="sr-Latn-R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2) </a:t>
            </a:r>
            <a:r>
              <a:rPr lang="en-US" dirty="0" err="1">
                <a:solidFill>
                  <a:schemeClr val="tx1"/>
                </a:solidFill>
              </a:rPr>
              <a:t>stadijum</a:t>
            </a:r>
            <a:r>
              <a:rPr lang="en-US" dirty="0">
                <a:solidFill>
                  <a:schemeClr val="tx1"/>
                </a:solidFill>
              </a:rPr>
              <a:t> "</a:t>
            </a:r>
            <a:r>
              <a:rPr lang="en-US" dirty="0" err="1">
                <a:solidFill>
                  <a:schemeClr val="tx1"/>
                </a:solidFill>
              </a:rPr>
              <a:t>ranog</a:t>
            </a:r>
            <a:r>
              <a:rPr lang="en-US" dirty="0">
                <a:solidFill>
                  <a:schemeClr val="tx1"/>
                </a:solidFill>
              </a:rPr>
              <a:t>"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b="1" dirty="0">
                <a:solidFill>
                  <a:schemeClr val="tx1"/>
                </a:solidFill>
              </a:rPr>
              <a:t>1 </a:t>
            </a:r>
            <a:r>
              <a:rPr lang="en-US" dirty="0">
                <a:solidFill>
                  <a:schemeClr val="tx1"/>
                </a:solidFill>
              </a:rPr>
              <a:t>do </a:t>
            </a:r>
            <a:r>
              <a:rPr lang="en-US" b="1" dirty="0">
                <a:solidFill>
                  <a:schemeClr val="tx1"/>
                </a:solidFill>
              </a:rPr>
              <a:t>30 </a:t>
            </a:r>
            <a:r>
              <a:rPr lang="en-US" dirty="0" err="1">
                <a:solidFill>
                  <a:schemeClr val="tx1"/>
                </a:solidFill>
              </a:rPr>
              <a:t>munuta</a:t>
            </a:r>
            <a:r>
              <a:rPr lang="en-US" dirty="0">
                <a:solidFill>
                  <a:schemeClr val="tx1"/>
                </a:solidFill>
              </a:rPr>
              <a:t> od </a:t>
            </a:r>
            <a:r>
              <a:rPr lang="en-US" dirty="0" err="1">
                <a:solidFill>
                  <a:schemeClr val="tx1"/>
                </a:solidFill>
              </a:rPr>
              <a:t>postavljanja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dijagnoze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stadijum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razvijenog</a:t>
            </a:r>
            <a:r>
              <a:rPr lang="en-US" dirty="0">
                <a:solidFill>
                  <a:schemeClr val="tx1"/>
                </a:solidFill>
              </a:rPr>
              <a:t> ("</a:t>
            </a:r>
            <a:r>
              <a:rPr lang="en-US" dirty="0" err="1">
                <a:solidFill>
                  <a:schemeClr val="tx1"/>
                </a:solidFill>
              </a:rPr>
              <a:t>odmaklog</a:t>
            </a:r>
            <a:r>
              <a:rPr lang="en-US" dirty="0">
                <a:solidFill>
                  <a:schemeClr val="tx1"/>
                </a:solidFill>
              </a:rPr>
              <a:t>")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više</a:t>
            </a:r>
            <a:r>
              <a:rPr lang="en-US" dirty="0">
                <a:solidFill>
                  <a:schemeClr val="tx1"/>
                </a:solidFill>
              </a:rPr>
              <a:t> od </a:t>
            </a:r>
            <a:r>
              <a:rPr lang="en-US" b="1" dirty="0">
                <a:solidFill>
                  <a:schemeClr val="tx1"/>
                </a:solidFill>
              </a:rPr>
              <a:t>30 </a:t>
            </a:r>
            <a:r>
              <a:rPr lang="en-US" dirty="0" err="1">
                <a:solidFill>
                  <a:schemeClr val="tx1"/>
                </a:solidFill>
              </a:rPr>
              <a:t>minuta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trajanja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4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stadijum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refraktarnog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statusa</a:t>
            </a:r>
            <a:r>
              <a:rPr lang="sr-Latn-RS" dirty="0" smtClean="0">
                <a:solidFill>
                  <a:schemeClr val="tx1"/>
                </a:solidFill>
              </a:rPr>
              <a:t>, preko 1h trajanja statusa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sr-Latn-R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Terapija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prva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3 </a:t>
            </a:r>
            <a:r>
              <a:rPr lang="en-US" dirty="0" err="1">
                <a:solidFill>
                  <a:schemeClr val="tx1"/>
                </a:solidFill>
              </a:rPr>
              <a:t>stadijuma</a:t>
            </a:r>
            <a:r>
              <a:rPr lang="en-US" dirty="0">
                <a:solidFill>
                  <a:schemeClr val="tx1"/>
                </a:solidFill>
              </a:rPr>
              <a:t> ("rani" </a:t>
            </a:r>
            <a:r>
              <a:rPr lang="en-US" dirty="0" err="1">
                <a:solidFill>
                  <a:schemeClr val="tx1"/>
                </a:solidFill>
              </a:rPr>
              <a:t>stadijumi</a:t>
            </a:r>
            <a:r>
              <a:rPr lang="en-US" dirty="0">
                <a:solidFill>
                  <a:schemeClr val="tx1"/>
                </a:solidFill>
              </a:rPr>
              <a:t>) je </a:t>
            </a:r>
            <a:r>
              <a:rPr lang="en-US" dirty="0" err="1">
                <a:solidFill>
                  <a:schemeClr val="tx1"/>
                </a:solidFill>
              </a:rPr>
              <a:t>relativno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jednostavna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uspešna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većine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bolesnika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oko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izbora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inicijalnih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lekova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postoji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opšte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slaganje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eksperata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sr-Latn-RS" dirty="0">
              <a:solidFill>
                <a:schemeClr val="tx1"/>
              </a:solidFill>
            </a:endParaRPr>
          </a:p>
          <a:p>
            <a:r>
              <a:rPr lang="sr-Latn-RS" dirty="0" smtClean="0">
                <a:solidFill>
                  <a:schemeClr val="tx1"/>
                </a:solidFill>
              </a:rPr>
              <a:t>T</a:t>
            </a:r>
            <a:r>
              <a:rPr lang="en-US" dirty="0" err="1" smtClean="0">
                <a:solidFill>
                  <a:schemeClr val="tx1"/>
                </a:solidFill>
              </a:rPr>
              <a:t>erapija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refraktarnog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statusa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skopčana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neizvesnim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ishodom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bolesnika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BE35-FD0B-4CFA-959E-88EEC269BCBC}" type="datetime5">
              <a:rPr lang="en-US" smtClean="0"/>
              <a:t>1-Feb-21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TERAPIJA EPILEPTIČKOG STATUSA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6195-76A2-4FD1-824F-9A6F7304FD73}" type="slidenum">
              <a:rPr lang="en-US" smtClean="0"/>
              <a:pPr/>
              <a:t>138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72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089"/>
    </mc:Choice>
    <mc:Fallback xmlns="">
      <p:transition spd="slow" advTm="62089"/>
    </mc:Fallback>
  </mc:AlternateContent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Picture 4" descr="Epilepticki nap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085850"/>
            <a:ext cx="1444229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1943100" y="2914650"/>
            <a:ext cx="5257800" cy="2857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sz="2400" b="1">
                <a:solidFill>
                  <a:schemeClr val="bg1"/>
                </a:solidFill>
              </a:rPr>
              <a:t>					30 minuta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5543551" y="2296716"/>
            <a:ext cx="1635384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100" b="1">
                <a:solidFill>
                  <a:srgbClr val="003399"/>
                </a:solidFill>
              </a:rPr>
              <a:t>Rani status</a:t>
            </a:r>
            <a:endParaRPr lang="en-US" sz="2100" b="1">
              <a:solidFill>
                <a:srgbClr val="003399"/>
              </a:solidFill>
            </a:endParaRPr>
          </a:p>
        </p:txBody>
      </p:sp>
      <p:sp>
        <p:nvSpPr>
          <p:cNvPr id="130057" name="Rectangle 9"/>
          <p:cNvSpPr>
            <a:spLocks noChangeArrowheads="1"/>
          </p:cNvSpPr>
          <p:nvPr/>
        </p:nvSpPr>
        <p:spPr bwMode="auto">
          <a:xfrm>
            <a:off x="2571750" y="3657600"/>
            <a:ext cx="2228850" cy="1028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5000"/>
              </a:lnSpc>
              <a:buFontTx/>
              <a:buChar char="•"/>
            </a:pPr>
            <a:r>
              <a:rPr lang="sr-Latn-CS" b="1">
                <a:solidFill>
                  <a:srgbClr val="FF0000"/>
                </a:solidFill>
              </a:rPr>
              <a:t>samoodržavajuće stanje</a:t>
            </a:r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>
                <a:solidFill>
                  <a:srgbClr val="FF0000"/>
                </a:solidFill>
              </a:rPr>
              <a:t>oštećenje neurona</a:t>
            </a:r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>
                <a:solidFill>
                  <a:srgbClr val="FF0000"/>
                </a:solidFill>
              </a:rPr>
              <a:t>farmakorezistencija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30059" name="AutoShape 11"/>
          <p:cNvSpPr>
            <a:spLocks noChangeArrowheads="1"/>
          </p:cNvSpPr>
          <p:nvPr/>
        </p:nvSpPr>
        <p:spPr bwMode="auto">
          <a:xfrm>
            <a:off x="3429000" y="2514600"/>
            <a:ext cx="457200" cy="1314450"/>
          </a:xfrm>
          <a:prstGeom prst="downArrow">
            <a:avLst>
              <a:gd name="adj1" fmla="val 50000"/>
              <a:gd name="adj2" fmla="val 71875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30060" name="Text Box 12"/>
          <p:cNvSpPr txBox="1">
            <a:spLocks noChangeArrowheads="1"/>
          </p:cNvSpPr>
          <p:nvPr/>
        </p:nvSpPr>
        <p:spPr bwMode="auto">
          <a:xfrm>
            <a:off x="4972050" y="4000500"/>
            <a:ext cx="2218877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100" b="1">
                <a:solidFill>
                  <a:srgbClr val="003399"/>
                </a:solidFill>
              </a:rPr>
              <a:t>Razvijeni status</a:t>
            </a:r>
            <a:endParaRPr lang="en-US" sz="2100" b="1">
              <a:solidFill>
                <a:srgbClr val="003399"/>
              </a:solidFill>
            </a:endParaRPr>
          </a:p>
        </p:txBody>
      </p:sp>
      <p:sp>
        <p:nvSpPr>
          <p:cNvPr id="130061" name="Rectangle 13"/>
          <p:cNvSpPr>
            <a:spLocks noChangeArrowheads="1"/>
          </p:cNvSpPr>
          <p:nvPr/>
        </p:nvSpPr>
        <p:spPr bwMode="auto">
          <a:xfrm>
            <a:off x="1943100" y="5372100"/>
            <a:ext cx="5257800" cy="2857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sz="2400" b="1">
                <a:solidFill>
                  <a:schemeClr val="bg1"/>
                </a:solidFill>
              </a:rPr>
              <a:t>		REFRAKTARNI STATUS!!!			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30062" name="AutoShape 14"/>
          <p:cNvSpPr>
            <a:spLocks noChangeArrowheads="1"/>
          </p:cNvSpPr>
          <p:nvPr/>
        </p:nvSpPr>
        <p:spPr bwMode="auto">
          <a:xfrm>
            <a:off x="3429000" y="4629150"/>
            <a:ext cx="457200" cy="685800"/>
          </a:xfrm>
          <a:prstGeom prst="down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08719-C7D1-4122-8C64-C7455E6DED60}" type="datetime5">
              <a:rPr lang="en-US" smtClean="0"/>
              <a:t>1-Feb-21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Resuscitacija internističkih bolesnika KME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139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586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63"/>
    </mc:Choice>
    <mc:Fallback xmlns="">
      <p:transition spd="slow" advTm="16963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ПАТОГЕНЕЗА ЕПИЛЕПСИЈЕ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Код </a:t>
            </a:r>
            <a:r>
              <a:rPr lang="ru-RU" dirty="0"/>
              <a:t>фокалних епилепсија постоји фокус у ограниченом делу мозга у ком се налази мали број хиперактивних неурона. </a:t>
            </a:r>
            <a:endParaRPr lang="ru-RU" dirty="0" smtClean="0"/>
          </a:p>
          <a:p>
            <a:r>
              <a:rPr lang="ru-RU" dirty="0" smtClean="0"/>
              <a:t>Фокални </a:t>
            </a:r>
            <a:r>
              <a:rPr lang="ru-RU" dirty="0"/>
              <a:t>напад се ту рађа и одатле се шири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Код генерализованих епилепсија од самог почетка цео или највећи део мозга учествује у нападу, али неурони нису хиперактивни, већ хиперсинхрони, тј. сви су истовремено активни у истој фази, што доводи до укупно прекомерне функције мозга, без појачане активности појединачних неурона. 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5639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007"/>
    </mc:Choice>
    <mc:Fallback xmlns="">
      <p:transition spd="slow" advTm="32007"/>
    </mc:Fallback>
  </mc:AlternateContent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1943100" y="3257550"/>
            <a:ext cx="5257800" cy="2857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sz="2400" b="1">
                <a:solidFill>
                  <a:schemeClr val="bg1"/>
                </a:solidFill>
              </a:rPr>
              <a:t>					30 minuta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5543551" y="2686050"/>
            <a:ext cx="1635384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100" b="1">
                <a:solidFill>
                  <a:srgbClr val="003399"/>
                </a:solidFill>
              </a:rPr>
              <a:t>Rani status</a:t>
            </a:r>
            <a:endParaRPr lang="en-US" sz="2100" b="1">
              <a:solidFill>
                <a:srgbClr val="003399"/>
              </a:solidFill>
            </a:endParaRPr>
          </a:p>
        </p:txBody>
      </p:sp>
      <p:sp>
        <p:nvSpPr>
          <p:cNvPr id="131077" name="Rectangle 5"/>
          <p:cNvSpPr>
            <a:spLocks noChangeArrowheads="1"/>
          </p:cNvSpPr>
          <p:nvPr/>
        </p:nvSpPr>
        <p:spPr bwMode="auto">
          <a:xfrm>
            <a:off x="2571750" y="3886200"/>
            <a:ext cx="2228850" cy="1028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5000"/>
              </a:lnSpc>
              <a:buFontTx/>
              <a:buChar char="•"/>
            </a:pPr>
            <a:r>
              <a:rPr lang="sr-Latn-CS" b="1">
                <a:solidFill>
                  <a:srgbClr val="FF0000"/>
                </a:solidFill>
              </a:rPr>
              <a:t>samoodržavajuće stanje</a:t>
            </a:r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>
                <a:solidFill>
                  <a:srgbClr val="FF0000"/>
                </a:solidFill>
              </a:rPr>
              <a:t>oštećenje neurona</a:t>
            </a:r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>
                <a:solidFill>
                  <a:srgbClr val="FF0000"/>
                </a:solidFill>
              </a:rPr>
              <a:t>farmakorezistencija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31078" name="AutoShape 6"/>
          <p:cNvSpPr>
            <a:spLocks noChangeArrowheads="1"/>
          </p:cNvSpPr>
          <p:nvPr/>
        </p:nvSpPr>
        <p:spPr bwMode="auto">
          <a:xfrm>
            <a:off x="3429000" y="2971800"/>
            <a:ext cx="457200" cy="1085850"/>
          </a:xfrm>
          <a:prstGeom prst="downArrow">
            <a:avLst>
              <a:gd name="adj1" fmla="val 50000"/>
              <a:gd name="adj2" fmla="val 59375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31079" name="Text Box 7"/>
          <p:cNvSpPr txBox="1">
            <a:spLocks noChangeArrowheads="1"/>
          </p:cNvSpPr>
          <p:nvPr/>
        </p:nvSpPr>
        <p:spPr bwMode="auto">
          <a:xfrm>
            <a:off x="4972050" y="4239816"/>
            <a:ext cx="2218877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100" b="1">
                <a:solidFill>
                  <a:srgbClr val="003399"/>
                </a:solidFill>
              </a:rPr>
              <a:t>Razvijeni status</a:t>
            </a:r>
            <a:endParaRPr lang="en-US" sz="2100" b="1">
              <a:solidFill>
                <a:srgbClr val="003399"/>
              </a:solidFill>
            </a:endParaRPr>
          </a:p>
        </p:txBody>
      </p:sp>
      <p:sp>
        <p:nvSpPr>
          <p:cNvPr id="131080" name="Rectangle 8"/>
          <p:cNvSpPr>
            <a:spLocks noChangeArrowheads="1"/>
          </p:cNvSpPr>
          <p:nvPr/>
        </p:nvSpPr>
        <p:spPr bwMode="auto">
          <a:xfrm>
            <a:off x="1943100" y="5486400"/>
            <a:ext cx="5257800" cy="2857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sz="2400" b="1">
                <a:solidFill>
                  <a:schemeClr val="bg1"/>
                </a:solidFill>
              </a:rPr>
              <a:t>		REFRAKTARNI STATUS!!!			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31081" name="AutoShape 9"/>
          <p:cNvSpPr>
            <a:spLocks noChangeArrowheads="1"/>
          </p:cNvSpPr>
          <p:nvPr/>
        </p:nvSpPr>
        <p:spPr bwMode="auto">
          <a:xfrm>
            <a:off x="3429000" y="4800600"/>
            <a:ext cx="457200" cy="685800"/>
          </a:xfrm>
          <a:prstGeom prst="down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31082" name="Text Box 10"/>
          <p:cNvSpPr txBox="1">
            <a:spLocks noChangeArrowheads="1"/>
          </p:cNvSpPr>
          <p:nvPr/>
        </p:nvSpPr>
        <p:spPr bwMode="auto">
          <a:xfrm>
            <a:off x="5253038" y="1782366"/>
            <a:ext cx="1947969" cy="4154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100" b="1">
                <a:solidFill>
                  <a:srgbClr val="003399"/>
                </a:solidFill>
              </a:rPr>
              <a:t>Preteći status</a:t>
            </a:r>
            <a:endParaRPr lang="en-US" sz="2100" b="1">
              <a:solidFill>
                <a:srgbClr val="003399"/>
              </a:solidFill>
            </a:endParaRPr>
          </a:p>
        </p:txBody>
      </p:sp>
      <p:sp>
        <p:nvSpPr>
          <p:cNvPr id="131083" name="Text Box 11"/>
          <p:cNvSpPr txBox="1">
            <a:spLocks noChangeArrowheads="1"/>
          </p:cNvSpPr>
          <p:nvPr/>
        </p:nvSpPr>
        <p:spPr bwMode="auto">
          <a:xfrm>
            <a:off x="4972050" y="971550"/>
            <a:ext cx="2207656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100" b="1">
                <a:solidFill>
                  <a:srgbClr val="003399"/>
                </a:solidFill>
              </a:rPr>
              <a:t>Izolovani napad</a:t>
            </a:r>
            <a:endParaRPr lang="en-US" sz="2100" b="1">
              <a:solidFill>
                <a:srgbClr val="003399"/>
              </a:solidFill>
            </a:endParaRPr>
          </a:p>
        </p:txBody>
      </p:sp>
      <p:sp>
        <p:nvSpPr>
          <p:cNvPr id="131084" name="Rectangle 12"/>
          <p:cNvSpPr>
            <a:spLocks noChangeArrowheads="1"/>
          </p:cNvSpPr>
          <p:nvPr/>
        </p:nvSpPr>
        <p:spPr bwMode="auto">
          <a:xfrm>
            <a:off x="1943100" y="2286000"/>
            <a:ext cx="5257800" cy="2857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sz="2400" b="1">
                <a:solidFill>
                  <a:schemeClr val="bg1"/>
                </a:solidFill>
              </a:rPr>
              <a:t>					5 minuta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31085" name="Rectangle 13"/>
          <p:cNvSpPr>
            <a:spLocks noChangeArrowheads="1"/>
          </p:cNvSpPr>
          <p:nvPr/>
        </p:nvSpPr>
        <p:spPr bwMode="auto">
          <a:xfrm>
            <a:off x="1943100" y="1485900"/>
            <a:ext cx="5257800" cy="2857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sz="2400" b="1">
                <a:solidFill>
                  <a:schemeClr val="bg1"/>
                </a:solidFill>
              </a:rPr>
              <a:t>					2 minuta</a:t>
            </a:r>
            <a:endParaRPr lang="en-US" sz="2400" b="1">
              <a:solidFill>
                <a:schemeClr val="bg1"/>
              </a:solidFill>
            </a:endParaRPr>
          </a:p>
        </p:txBody>
      </p:sp>
      <p:pic>
        <p:nvPicPr>
          <p:cNvPr id="131086" name="Picture 14" descr="Epilepticki nap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085850"/>
            <a:ext cx="1444229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87" name="Line 15"/>
          <p:cNvSpPr>
            <a:spLocks noChangeShapeType="1"/>
          </p:cNvSpPr>
          <p:nvPr/>
        </p:nvSpPr>
        <p:spPr bwMode="auto">
          <a:xfrm flipH="1">
            <a:off x="4457700" y="1200150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088" name="AutoShape 16"/>
          <p:cNvSpPr>
            <a:spLocks noChangeArrowheads="1"/>
          </p:cNvSpPr>
          <p:nvPr/>
        </p:nvSpPr>
        <p:spPr bwMode="auto">
          <a:xfrm>
            <a:off x="7200900" y="2286000"/>
            <a:ext cx="742950" cy="3486150"/>
          </a:xfrm>
          <a:prstGeom prst="downArrow">
            <a:avLst>
              <a:gd name="adj1" fmla="val 50000"/>
              <a:gd name="adj2" fmla="val 117308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r>
              <a:rPr lang="sr-Latn-CS" b="1">
                <a:solidFill>
                  <a:schemeClr val="bg1"/>
                </a:solidFill>
              </a:rPr>
              <a:t>PRIMENA ANTISTATUSNIH LEKOVA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E9EA-7186-493B-BAEA-6AFDA264E925}" type="datetime5">
              <a:rPr lang="en-US" smtClean="0"/>
              <a:t>1-Feb-21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Resuscitacija internističkih bolesnika KME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140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8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089"/>
    </mc:Choice>
    <mc:Fallback xmlns="">
      <p:transition spd="slow" advTm="82089"/>
    </mc:Fallback>
  </mc:AlternateContent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/>
              <a:t>Lekovi za lečenje statusa (antistatusni lekovi)</a:t>
            </a:r>
          </a:p>
        </p:txBody>
      </p:sp>
      <p:pic>
        <p:nvPicPr>
          <p:cNvPr id="54280" name="Picture 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2228850"/>
            <a:ext cx="4171950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282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1241823" y="2343150"/>
            <a:ext cx="2815828" cy="3086100"/>
          </a:xfrm>
          <a:noFill/>
          <a:ln/>
        </p:spPr>
        <p:txBody>
          <a:bodyPr>
            <a:normAutofit lnSpcReduction="10000"/>
          </a:bodyPr>
          <a:lstStyle/>
          <a:p>
            <a:r>
              <a:rPr lang="sr-Latn-CS" sz="1500" b="1" u="sng" dirty="0">
                <a:solidFill>
                  <a:schemeClr val="tx1"/>
                </a:solidFill>
              </a:rPr>
              <a:t>Benzodiazepini</a:t>
            </a:r>
            <a:r>
              <a:rPr lang="sr-Latn-CS" sz="1500" b="1" dirty="0">
                <a:solidFill>
                  <a:schemeClr val="tx1"/>
                </a:solidFill>
              </a:rPr>
              <a:t/>
            </a:r>
            <a:br>
              <a:rPr lang="sr-Latn-CS" sz="1500" b="1" dirty="0">
                <a:solidFill>
                  <a:schemeClr val="tx1"/>
                </a:solidFill>
              </a:rPr>
            </a:br>
            <a:r>
              <a:rPr lang="sr-Latn-CS" sz="1500" b="1" dirty="0">
                <a:solidFill>
                  <a:schemeClr val="tx1"/>
                </a:solidFill>
              </a:rPr>
              <a:t>- diazepam</a:t>
            </a:r>
            <a:br>
              <a:rPr lang="sr-Latn-CS" sz="1500" b="1" dirty="0">
                <a:solidFill>
                  <a:schemeClr val="tx1"/>
                </a:solidFill>
              </a:rPr>
            </a:br>
            <a:r>
              <a:rPr lang="sr-Latn-CS" sz="1500" b="1" dirty="0">
                <a:solidFill>
                  <a:schemeClr val="tx1"/>
                </a:solidFill>
              </a:rPr>
              <a:t>- lorazepam</a:t>
            </a:r>
            <a:br>
              <a:rPr lang="sr-Latn-CS" sz="1500" b="1" dirty="0">
                <a:solidFill>
                  <a:schemeClr val="tx1"/>
                </a:solidFill>
              </a:rPr>
            </a:br>
            <a:r>
              <a:rPr lang="sr-Latn-CS" sz="1500" b="1" dirty="0">
                <a:solidFill>
                  <a:schemeClr val="tx1"/>
                </a:solidFill>
              </a:rPr>
              <a:t>- midazolam</a:t>
            </a:r>
          </a:p>
          <a:p>
            <a:r>
              <a:rPr lang="sr-Latn-CS" sz="1500" b="1" u="sng" dirty="0">
                <a:solidFill>
                  <a:schemeClr val="tx1"/>
                </a:solidFill>
              </a:rPr>
              <a:t>Antiepileptici</a:t>
            </a:r>
            <a:r>
              <a:rPr lang="sr-Latn-CS" sz="1500" b="1" dirty="0">
                <a:solidFill>
                  <a:schemeClr val="tx1"/>
                </a:solidFill>
              </a:rPr>
              <a:t/>
            </a:r>
            <a:br>
              <a:rPr lang="sr-Latn-CS" sz="1500" b="1" dirty="0">
                <a:solidFill>
                  <a:schemeClr val="tx1"/>
                </a:solidFill>
              </a:rPr>
            </a:br>
            <a:r>
              <a:rPr lang="sr-Latn-CS" sz="1500" b="1" dirty="0">
                <a:solidFill>
                  <a:schemeClr val="tx1"/>
                </a:solidFill>
              </a:rPr>
              <a:t>- fenobarbiton</a:t>
            </a:r>
            <a:br>
              <a:rPr lang="sr-Latn-CS" sz="1500" b="1" dirty="0">
                <a:solidFill>
                  <a:schemeClr val="tx1"/>
                </a:solidFill>
              </a:rPr>
            </a:br>
            <a:r>
              <a:rPr lang="sr-Latn-CS" sz="1500" b="1" dirty="0">
                <a:solidFill>
                  <a:schemeClr val="tx1"/>
                </a:solidFill>
              </a:rPr>
              <a:t>- fenitoin</a:t>
            </a:r>
            <a:br>
              <a:rPr lang="sr-Latn-CS" sz="1500" b="1" dirty="0">
                <a:solidFill>
                  <a:schemeClr val="tx1"/>
                </a:solidFill>
              </a:rPr>
            </a:br>
            <a:r>
              <a:rPr lang="sr-Latn-CS" sz="1500" b="1" dirty="0">
                <a:solidFill>
                  <a:schemeClr val="tx1"/>
                </a:solidFill>
              </a:rPr>
              <a:t>- fosfenitoin</a:t>
            </a:r>
            <a:br>
              <a:rPr lang="sr-Latn-CS" sz="1500" b="1" dirty="0">
                <a:solidFill>
                  <a:schemeClr val="tx1"/>
                </a:solidFill>
              </a:rPr>
            </a:br>
            <a:r>
              <a:rPr lang="sr-Latn-CS" sz="1500" b="1" dirty="0">
                <a:solidFill>
                  <a:schemeClr val="tx1"/>
                </a:solidFill>
              </a:rPr>
              <a:t>- valproična kiselina</a:t>
            </a:r>
          </a:p>
          <a:p>
            <a:r>
              <a:rPr lang="sr-Latn-CS" sz="1500" b="1" u="sng" dirty="0">
                <a:solidFill>
                  <a:schemeClr val="tx1"/>
                </a:solidFill>
              </a:rPr>
              <a:t>Anestetici</a:t>
            </a:r>
            <a:r>
              <a:rPr lang="sr-Latn-CS" sz="1500" b="1" dirty="0">
                <a:solidFill>
                  <a:schemeClr val="tx1"/>
                </a:solidFill>
              </a:rPr>
              <a:t/>
            </a:r>
            <a:br>
              <a:rPr lang="sr-Latn-CS" sz="1500" b="1" dirty="0">
                <a:solidFill>
                  <a:schemeClr val="tx1"/>
                </a:solidFill>
              </a:rPr>
            </a:br>
            <a:r>
              <a:rPr lang="sr-Latn-CS" sz="1500" b="1" dirty="0">
                <a:solidFill>
                  <a:schemeClr val="tx1"/>
                </a:solidFill>
              </a:rPr>
              <a:t>- pentobarbiton</a:t>
            </a:r>
            <a:br>
              <a:rPr lang="sr-Latn-CS" sz="1500" b="1" dirty="0">
                <a:solidFill>
                  <a:schemeClr val="tx1"/>
                </a:solidFill>
              </a:rPr>
            </a:br>
            <a:r>
              <a:rPr lang="sr-Latn-CS" sz="1500" b="1" dirty="0">
                <a:solidFill>
                  <a:schemeClr val="tx1"/>
                </a:solidFill>
              </a:rPr>
              <a:t>- tiopenton-natrijum</a:t>
            </a:r>
            <a:br>
              <a:rPr lang="sr-Latn-CS" sz="1500" b="1" dirty="0">
                <a:solidFill>
                  <a:schemeClr val="tx1"/>
                </a:solidFill>
              </a:rPr>
            </a:br>
            <a:r>
              <a:rPr lang="sr-Latn-CS" sz="1500" b="1" dirty="0">
                <a:solidFill>
                  <a:schemeClr val="tx1"/>
                </a:solidFill>
              </a:rPr>
              <a:t>- propofol</a:t>
            </a:r>
            <a:endParaRPr lang="en-US" sz="1500" b="1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4EDA3-FFC3-4B25-BBED-85B9BBCAB707}" type="datetime5">
              <a:rPr lang="en-US" smtClean="0"/>
              <a:t>1-Feb-21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Resuscitacija internističkih bolesnika KME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141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0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989"/>
    </mc:Choice>
    <mc:Fallback xmlns="">
      <p:transition spd="slow" advTm="49989"/>
    </mc:Fallback>
  </mc:AlternateContent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3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055864"/>
              </p:ext>
            </p:extLst>
          </p:nvPr>
        </p:nvGraphicFramePr>
        <p:xfrm>
          <a:off x="1485900" y="2993233"/>
          <a:ext cx="6115051" cy="2095976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823913"/>
                <a:gridCol w="866775"/>
                <a:gridCol w="865585"/>
                <a:gridCol w="864394"/>
                <a:gridCol w="865584"/>
              </a:tblGrid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Lek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Doza</a:t>
                      </a:r>
                      <a:b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optereće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</a:t>
                      </a: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ja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Doza</a:t>
                      </a:r>
                      <a:b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održavanja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Početak </a:t>
                      </a:r>
                      <a:b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dejstva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Trajanje </a:t>
                      </a:r>
                      <a:b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dejstva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Poluvreme eliminacije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Respiratorna</a:t>
                      </a:r>
                      <a:b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depresija (%)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Diazepam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10-20mg</a:t>
                      </a:r>
                      <a:b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(5mg/min)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nema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1min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20min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40-70h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12%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Lorazepam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4mg</a:t>
                      </a:r>
                      <a:b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(2mg/min)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nema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3min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4h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8-25h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10%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Midazolam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0.2mg/kg</a:t>
                      </a:r>
                      <a:b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(4mg/min)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0.75-10mg</a:t>
                      </a:r>
                      <a:b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po kg/min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40sek-2min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15min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1,5-3,5h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46%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450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Fenobarbiton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20mg/kg</a:t>
                      </a:r>
                      <a:b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(100mg/min)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1-4mg</a:t>
                      </a:r>
                      <a:b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po kg/h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3min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24h-3d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50-150h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1%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FF05-EA07-4279-ACBA-87F380CD70F8}" type="datetime5">
              <a:rPr lang="en-US" smtClean="0"/>
              <a:t>1-Feb-21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142</a:t>
            </a:fld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732560" y="1085821"/>
            <a:ext cx="6590435" cy="1059656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sr-Latn-CS" dirty="0"/>
              <a:t>Farmakološke  karakteristike antistatusnih lekova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3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161"/>
    </mc:Choice>
    <mc:Fallback xmlns="">
      <p:transition spd="slow" advTm="113161"/>
    </mc:Fallback>
  </mc:AlternateContent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5" name="Title 2"/>
          <p:cNvSpPr>
            <a:spLocks noGrp="1"/>
          </p:cNvSpPr>
          <p:nvPr>
            <p:ph type="title" idx="4294967295"/>
          </p:nvPr>
        </p:nvSpPr>
        <p:spPr>
          <a:xfrm>
            <a:off x="0" y="276225"/>
            <a:ext cx="8229600" cy="180975"/>
          </a:xfrm>
          <a:noFill/>
        </p:spPr>
        <p:txBody>
          <a:bodyPr>
            <a:normAutofit fontScale="90000"/>
          </a:bodyPr>
          <a:lstStyle/>
          <a:p>
            <a:r>
              <a:rPr lang="en-US" sz="4000" smtClean="0">
                <a:effectLst/>
              </a:rPr>
              <a:t>Закључак </a:t>
            </a:r>
            <a:endParaRPr lang="sr-Latn-CS" sz="4000" smtClean="0">
              <a:effectLst/>
            </a:endParaRPr>
          </a:p>
        </p:txBody>
      </p:sp>
      <p:graphicFrame>
        <p:nvGraphicFramePr>
          <p:cNvPr id="319515" name="Group 2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54979775"/>
              </p:ext>
            </p:extLst>
          </p:nvPr>
        </p:nvGraphicFramePr>
        <p:xfrm>
          <a:off x="533400" y="533400"/>
          <a:ext cx="8229600" cy="5791197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4246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Епилепсија треба (мора) да се лечи 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>
                        <a:alpha val="50195"/>
                      </a:srgbClr>
                    </a:solidFill>
                  </a:tcPr>
                </a:tc>
              </a:tr>
              <a:tr h="42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</a:tr>
              <a:tr h="4246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Фармакотерапија је основни начин лечења епилепсије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>
                        <a:alpha val="50195"/>
                      </a:srgbClr>
                    </a:solidFill>
                  </a:tcPr>
                </a:tc>
              </a:tr>
              <a:tr h="765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Избор лека зависи од класификације напада, потребе болесника, особина лека и карактеристика епилепсије 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</a:tr>
              <a:tr h="4246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Примена АЕЛ после 1. напада смањује ризик од следећег за 10% 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>
                        <a:alpha val="50195"/>
                      </a:srgbClr>
                    </a:solidFill>
                  </a:tcPr>
                </a:tc>
              </a:tr>
              <a:tr h="1078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Генерализоване епилепсије реагују најбоље на валпроат, апсансне на етосуксимид, а фокалне на ламотригин, карбамазепин и друге лекове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</a:tr>
              <a:tr h="748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Оптимални лек за иницијално лечење новодијагностикованих фокалних епилепсија је ламотригин а генерализованих валпроат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>
                        <a:alpha val="50195"/>
                      </a:srgbClr>
                    </a:solidFill>
                  </a:tcPr>
                </a:tc>
              </a:tr>
              <a:tr h="42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Епилепсија, депресија и анксиозност су биолошки повезани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</a:tr>
              <a:tr h="10772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Пуна контрола епилепсије, добро лечење депресије (и анксиозности) и превенција појаве нежељених дејстава највише доприносе побољшању квалитета живота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116"/>
    </mc:Choice>
    <mc:Fallback xmlns="">
      <p:transition spd="slow" advTm="114116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ПАТОГЕНЕЗА ЕПИЛЕПСИЈЕ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 </a:t>
            </a:r>
            <a:r>
              <a:rPr lang="ru-RU" dirty="0"/>
              <a:t>разлику од "обичних" неурона, мембрана тела епилептичких неурона је и у нормалним условима пропустљива за јоне На+ и стога, самонадражива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Јони На+ спонтаним уласком деполаризују неурон у пределу тела и стварају ексцитаторне постсинаптичке потенцијале који се захваљујући дугом трајању и великој површини тела неурона временски и просторно сабирају (временска и просторна сумација) и формирају пароксизмални деполаризујући помак, који се преноси до аксонског брежуљка где изазива продужене (тетаничке) серије акционих потенцијала. </a:t>
            </a:r>
            <a:endParaRPr lang="ru-RU" dirty="0" smtClean="0"/>
          </a:p>
          <a:p>
            <a:r>
              <a:rPr lang="ru-RU" dirty="0" smtClean="0"/>
              <a:t>Овако </a:t>
            </a:r>
            <a:r>
              <a:rPr lang="ru-RU" dirty="0"/>
              <a:t>добијени акциони потенцијали путују асинхроно дуж многих блиских и удаљених аксона и преносе се хаотично на остале неуроне. </a:t>
            </a:r>
            <a:endParaRPr lang="ru-RU" dirty="0" smtClean="0"/>
          </a:p>
          <a:p>
            <a:r>
              <a:rPr lang="ru-RU" dirty="0" smtClean="0"/>
              <a:t>Да </a:t>
            </a:r>
            <a:r>
              <a:rPr lang="ru-RU" dirty="0"/>
              <a:t>би се развио епилептички напад неопходна је њихова синхронизација.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287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126"/>
    </mc:Choice>
    <mc:Fallback xmlns="">
      <p:transition spd="slow" advTm="46126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ПАТОГЕНЕЗА ЕПИЛЕПСИЈЕ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Епилептички напад који се генерише у једном региону може у њему и да се заврши активацијом снажних инхибиторних (пре свега ГАБА-ергичких механизама) у околном, нападом незахваћеном ткиву мозга. </a:t>
            </a:r>
            <a:endParaRPr lang="ru-RU" dirty="0" smtClean="0"/>
          </a:p>
          <a:p>
            <a:r>
              <a:rPr lang="ru-RU" dirty="0" smtClean="0"/>
              <a:t>Ако </a:t>
            </a:r>
            <a:r>
              <a:rPr lang="ru-RU" dirty="0"/>
              <a:t>је ова инхибиција недовољна, напад се шири локалним синаптичким путевима и коначно може да доведе до клиничке слике ГТК напада. </a:t>
            </a:r>
          </a:p>
          <a:p>
            <a:r>
              <a:rPr lang="ru-RU" dirty="0"/>
              <a:t>Напад траје ограничено, кратко време због масивне активације колатералне инхибиције која је очувана и довољна у готово свим случајевима епилептичких напада. </a:t>
            </a:r>
            <a:endParaRPr lang="ru-RU" dirty="0" smtClean="0"/>
          </a:p>
          <a:p>
            <a:r>
              <a:rPr lang="ru-RU" dirty="0" smtClean="0"/>
              <a:t>Међутим</a:t>
            </a:r>
            <a:r>
              <a:rPr lang="ru-RU" dirty="0"/>
              <a:t>, у ретким ситуацијама, уколико је епилептички надражај снажан и продужен, колатерална инибиција попушта и напади се понављају у форми епилептичког статуса.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95269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050"/>
    </mc:Choice>
    <mc:Fallback xmlns="">
      <p:transition spd="slow" advTm="4405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4000" dirty="0" smtClean="0">
                <a:latin typeface="+mn-lt"/>
              </a:rPr>
              <a:t>Мултиаксијални нивои дијагнозе епилепсије</a:t>
            </a:r>
            <a:endParaRPr lang="en-US" sz="4000" dirty="0" smtClean="0">
              <a:latin typeface="+mn-lt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>
                <a:solidFill>
                  <a:schemeClr val="tx1"/>
                </a:solidFill>
              </a:rPr>
              <a:t>Квалитативна дијагноза (да ли јесте или није епилепсија)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Разликова</a:t>
            </a:r>
            <a:r>
              <a:rPr lang="sr-Cyrl-RS" sz="2800" dirty="0"/>
              <a:t>њ</a:t>
            </a:r>
            <a:r>
              <a:rPr lang="sr-Latn-CS" sz="2800" dirty="0" smtClean="0"/>
              <a:t>е спонтаних од провоцираних епилептичних напада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Типолошка дијагноза (о ком типу напада се ради)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Синдромска дијагноза (о којој епилептичној болести или синдрому се ради)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01720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36"/>
    </mc:Choice>
    <mc:Fallback xmlns="">
      <p:transition spd="slow" advTm="40036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4000" dirty="0" smtClean="0">
                <a:latin typeface="+mn-lt"/>
              </a:rPr>
              <a:t>Мултиаксијални нивои дијагнозе епилепсије</a:t>
            </a:r>
            <a:endParaRPr lang="en-US" sz="4000" dirty="0" smtClean="0">
              <a:latin typeface="+mn-lt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800" b="1" dirty="0" smtClean="0">
                <a:solidFill>
                  <a:srgbClr val="C00000"/>
                </a:solidFill>
              </a:rPr>
              <a:t>КВАЛИТАТИВНА ДИЈАГНОЗА (ДА ЛИ ЈЕСТЕ ИЛИ НИЈЕ ЕПИЛЕПСИЈА)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Разликова</a:t>
            </a:r>
            <a:r>
              <a:rPr lang="sr-Cyrl-RS" sz="2800" dirty="0"/>
              <a:t>њ</a:t>
            </a:r>
            <a:r>
              <a:rPr lang="sr-Latn-CS" sz="2800" dirty="0" smtClean="0"/>
              <a:t>е спонтаних од провоцираних епилептичних напада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Типолошка дијагноза (о ком типу напада се ради)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Синдромска дијагноза (о којој епилептичној болести или синдрому се ради)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25"/>
    </mc:Choice>
    <mc:Fallback xmlns="">
      <p:transition spd="slow" advTm="4125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685800" y="8382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chemeClr val="bg2"/>
            </a:outerShdw>
          </a:effec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sr-Latn-CS" sz="4000" dirty="0">
                <a:latin typeface="+mn-lt"/>
              </a:rPr>
              <a:t>Квалитативна дијагноза епилепсије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762000" y="22098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sr-Cyrl-RS" sz="2800" b="1" dirty="0" smtClean="0">
                <a:solidFill>
                  <a:srgbClr val="C00000"/>
                </a:solidFill>
                <a:latin typeface="+mn-lt"/>
              </a:rPr>
              <a:t>            </a:t>
            </a:r>
            <a:r>
              <a:rPr lang="sr-Latn-CS" sz="2800" b="1" dirty="0" smtClean="0">
                <a:solidFill>
                  <a:srgbClr val="C00000"/>
                </a:solidFill>
                <a:latin typeface="+mn-lt"/>
              </a:rPr>
              <a:t>Симптоми </a:t>
            </a:r>
            <a:r>
              <a:rPr lang="sr-Latn-CS" sz="2800" b="1" dirty="0">
                <a:solidFill>
                  <a:srgbClr val="C00000"/>
                </a:solidFill>
                <a:latin typeface="+mn-lt"/>
              </a:rPr>
              <a:t>епилептичног напада</a:t>
            </a:r>
            <a:r>
              <a:rPr lang="sr-Latn-CS" sz="2800" dirty="0">
                <a:solidFill>
                  <a:srgbClr val="C00000"/>
                </a:solidFill>
                <a:latin typeface="+mn-lt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endParaRPr lang="sr-Latn-CS" sz="2800" dirty="0">
              <a:solidFill>
                <a:srgbClr val="C0000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2800" dirty="0">
                <a:latin typeface="+mn-lt"/>
              </a:rPr>
              <a:t>нити један симптом није патогномоничан за епилептични напад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sr-Latn-CS" sz="28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2800" dirty="0">
                <a:latin typeface="+mn-lt"/>
              </a:rPr>
              <a:t>присутво нити једног симптома не  искључује епилептични напад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06"/>
    </mc:Choice>
    <mc:Fallback xmlns="">
      <p:transition spd="slow" advTm="2410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l" rtl="0">
              <a:lnSpc>
                <a:spcPct val="90000"/>
              </a:lnSpc>
              <a:spcBef>
                <a:spcPct val="0"/>
              </a:spcBef>
            </a:pPr>
            <a:r>
              <a:rPr lang="en-US" sz="2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ИСТОРИЈАТ</a:t>
            </a:r>
            <a:r>
              <a:rPr lang="sr-Cyrl-RS" sz="2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ЕПИЛЕПСИЈЕ</a:t>
            </a:r>
            <a:r>
              <a:rPr lang="sr-Latn-RS" sz="21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sr-Latn-RS" sz="21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sr-Latn-RS" sz="2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just"/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 епилепсиjа је грчког порекла (</a:t>
            </a:r>
            <a:r>
              <a:rPr lang="en-US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epi-lembano, epilepsia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односи се на изненадни "напад", "наступ", а значи "зграбити, шчепати, оборити". </a:t>
            </a:r>
            <a:endParaRPr lang="sr-Latn-R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R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Помиње се још 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Хамурабијевом законику (2000 године пре нове ере), </a:t>
            </a:r>
            <a:r>
              <a:rPr lang="sr-Cyrl-R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"света болест", као и њен медицинско-социјални значај.</a:t>
            </a:r>
          </a:p>
          <a:p>
            <a:pPr algn="just"/>
            <a:r>
              <a:rPr lang="sr-Cyrl-R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Хипократ 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описао неколико типова епилептичких напада, чак и психомотор</a:t>
            </a:r>
            <a:r>
              <a:rPr lang="sr-Cyrl-R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Гален (131-200 године нове ере) је у медицинску терминологију увео назив "аура" или „предосећај“ због честе појаве “предосећаја” код епилептичких болесника.</a:t>
            </a:r>
            <a:endParaRPr lang="sr-Cyrl-R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 самог настанка епилепсије, оболели су били стигматизовани и маргинализовани у друштву што се и до данашњих дана одржало. </a:t>
            </a:r>
          </a:p>
          <a:p>
            <a:pPr algn="just"/>
            <a:r>
              <a:rPr lang="sr-Cyrl-R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Рано је уочено присуство нерасположења, узнемирености и других поремећаја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367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367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RS" sz="367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RS" sz="367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RS" sz="367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Cyrl-R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sr-Latn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Latn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44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065"/>
    </mc:Choice>
    <mc:Fallback xmlns="">
      <p:transition spd="slow" advTm="52065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Slide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214"/>
    </mc:Choice>
    <mc:Fallback xmlns="">
      <p:transition spd="slow" advTm="71214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685800"/>
            <a:ext cx="9296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chemeClr val="bg2"/>
            </a:outerShdw>
          </a:effec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sr-Latn-CS" sz="3600" dirty="0">
                <a:latin typeface="+mn-lt"/>
              </a:rPr>
              <a:t>Квалитативна дијагноза епилепсије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838200" y="3733800"/>
            <a:ext cx="8077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rgbClr val="003366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2800" dirty="0">
                <a:solidFill>
                  <a:srgbClr val="C00000"/>
                </a:solidFill>
                <a:latin typeface="+mn-lt"/>
              </a:rPr>
              <a:t>основна карактеристика која  дефинише епилептички напад је начин појаве симптома односно њихов временски след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78"/>
    </mc:Choice>
    <mc:Fallback xmlns="">
      <p:transition spd="slow" advTm="9078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685800" y="533400"/>
            <a:ext cx="8153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2363" dir="20757825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sr-Cyrl-RS" sz="3200" dirty="0" smtClean="0">
                <a:solidFill>
                  <a:srgbClr val="C00000"/>
                </a:solidFill>
                <a:latin typeface="+mn-lt"/>
              </a:rPr>
              <a:t>Т</a:t>
            </a:r>
            <a:r>
              <a:rPr lang="sr-Latn-CS" sz="3200" dirty="0" smtClean="0">
                <a:solidFill>
                  <a:srgbClr val="C00000"/>
                </a:solidFill>
                <a:latin typeface="+mn-lt"/>
              </a:rPr>
              <a:t>рајање епилептичног напада!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endParaRPr lang="sr-Latn-CS" sz="3200" b="1" dirty="0" smtClean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Monotype Sorts"/>
              <a:buBlip>
                <a:blip r:embed="rId2"/>
              </a:buBlip>
              <a:defRPr/>
            </a:pPr>
            <a:endParaRPr lang="sr-Cyrl-RS" sz="3600" b="1" dirty="0" smtClean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3600" b="1" dirty="0" smtClean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3200" dirty="0">
                <a:latin typeface="+mn-lt"/>
              </a:rPr>
              <a:t>ЕEГ - 120 секунди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3200" dirty="0">
                <a:latin typeface="+mn-lt"/>
              </a:rPr>
              <a:t> лekар - пar секунди ил</a:t>
            </a:r>
            <a:r>
              <a:rPr lang="sr-Cyrl-CS" sz="3200" dirty="0">
                <a:latin typeface="+mn-lt"/>
              </a:rPr>
              <a:t>и</a:t>
            </a:r>
            <a:r>
              <a:rPr lang="sr-Latn-CS" sz="3200" dirty="0">
                <a:latin typeface="+mn-lt"/>
              </a:rPr>
              <a:t> м</a:t>
            </a:r>
            <a:r>
              <a:rPr lang="sr-Cyrl-CS" sz="3200" dirty="0">
                <a:latin typeface="+mn-lt"/>
              </a:rPr>
              <a:t>и</a:t>
            </a:r>
            <a:r>
              <a:rPr lang="sr-Latn-CS" sz="3200" dirty="0">
                <a:latin typeface="+mn-lt"/>
              </a:rPr>
              <a:t>нута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3200" dirty="0">
                <a:latin typeface="+mn-lt"/>
              </a:rPr>
              <a:t> la</a:t>
            </a:r>
            <a:r>
              <a:rPr lang="sr-Cyrl-CS" sz="3200" dirty="0">
                <a:latin typeface="+mn-lt"/>
              </a:rPr>
              <a:t>и</a:t>
            </a:r>
            <a:r>
              <a:rPr lang="sr-Latn-CS" sz="3200" dirty="0">
                <a:latin typeface="+mn-lt"/>
              </a:rPr>
              <a:t>к - 2 - 10 mину</a:t>
            </a:r>
            <a:r>
              <a:rPr lang="sr-Cyrl-CS" sz="3200" dirty="0">
                <a:latin typeface="+mn-lt"/>
              </a:rPr>
              <a:t>т</a:t>
            </a:r>
            <a:r>
              <a:rPr lang="sr-Latn-CS" sz="3200" dirty="0">
                <a:latin typeface="+mn-lt"/>
              </a:rPr>
              <a:t>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3200" dirty="0">
                <a:latin typeface="+mn-lt"/>
              </a:rPr>
              <a:t> пaц</a:t>
            </a:r>
            <a:r>
              <a:rPr lang="sr-Cyrl-CS" sz="3200" dirty="0">
                <a:latin typeface="+mn-lt"/>
              </a:rPr>
              <a:t>и</a:t>
            </a:r>
            <a:r>
              <a:rPr lang="sr-Latn-CS" sz="3200" dirty="0">
                <a:latin typeface="+mn-lt"/>
              </a:rPr>
              <a:t>је</a:t>
            </a:r>
            <a:r>
              <a:rPr lang="sr-Cyrl-CS" sz="3200" dirty="0">
                <a:latin typeface="+mn-lt"/>
              </a:rPr>
              <a:t>нт</a:t>
            </a:r>
            <a:r>
              <a:rPr lang="sr-Latn-CS" sz="3200" dirty="0">
                <a:latin typeface="+mn-lt"/>
              </a:rPr>
              <a:t> - 5 - 30 м</a:t>
            </a:r>
            <a:r>
              <a:rPr lang="sr-Cyrl-CS" sz="3200" dirty="0">
                <a:latin typeface="+mn-lt"/>
              </a:rPr>
              <a:t>ин</a:t>
            </a:r>
            <a:r>
              <a:rPr lang="sr-Latn-CS" sz="3200" dirty="0">
                <a:latin typeface="+mn-lt"/>
              </a:rPr>
              <a:t>uтa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Monotype Sorts"/>
              <a:buNone/>
              <a:defRPr/>
            </a:pPr>
            <a:endParaRPr lang="sr-Latn-CS" sz="3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Monotype Sorts"/>
              <a:buChar char="+"/>
              <a:defRPr/>
            </a:pPr>
            <a:endParaRPr lang="sr-Latn-CS" sz="3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082"/>
    </mc:Choice>
    <mc:Fallback xmlns="">
      <p:transition spd="slow" advTm="56082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514600"/>
            <a:ext cx="7205135" cy="3444997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Дијагноза епилепсије је доминантно клиничка.</a:t>
            </a:r>
          </a:p>
          <a:p>
            <a:pPr eaLnBrk="1" hangingPunct="1">
              <a:defRPr/>
            </a:pPr>
            <a:r>
              <a:rPr lang="sr-Latn-CS" dirty="0" smtClean="0"/>
              <a:t>Златни стандард за поуздано постављање дијагнозе епилепсије је регистровање </a:t>
            </a:r>
            <a:r>
              <a:rPr lang="sr-Latn-CS" dirty="0" smtClean="0">
                <a:solidFill>
                  <a:srgbClr val="C00000"/>
                </a:solidFill>
              </a:rPr>
              <a:t>ИКТАЛНИХ ЕЕГ ПРОМЕНА </a:t>
            </a:r>
            <a:r>
              <a:rPr lang="sr-Latn-CS" dirty="0" smtClean="0"/>
              <a:t>током клинички уочљиве “кризе свести”.</a:t>
            </a: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935"/>
    </mc:Choice>
    <mc:Fallback xmlns="">
      <p:transition spd="slow" advTm="61935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4000" smtClean="0"/>
              <a:t>Електроенцефалографија (ЕЕГ)</a:t>
            </a:r>
            <a:endParaRPr lang="en-US" sz="40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mtClean="0"/>
              <a:t>ЕЕГ региструје електричну активност мозга над поглавином</a:t>
            </a:r>
          </a:p>
          <a:p>
            <a:pPr eaLnBrk="1" hangingPunct="1">
              <a:defRPr/>
            </a:pPr>
            <a:r>
              <a:rPr lang="sr-Latn-CS" smtClean="0">
                <a:effectLst/>
              </a:rPr>
              <a:t>ЕЕГ сигнал који се региструје је изузетно мале амплитуде и окружен је (“загађен”) мноштвом електричних потенцијала из околине</a:t>
            </a:r>
          </a:p>
          <a:p>
            <a:pPr eaLnBrk="1" hangingPunct="1">
              <a:defRPr/>
            </a:pPr>
            <a:endParaRPr lang="sr-Latn-CS" smtClean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136"/>
    </mc:Choice>
    <mc:Fallback xmlns="">
      <p:transition spd="slow" advTm="29136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9"/>
          <p:cNvSpPr>
            <a:spLocks noChangeArrowheads="1"/>
          </p:cNvSpPr>
          <p:nvPr/>
        </p:nvSpPr>
        <p:spPr bwMode="auto">
          <a:xfrm>
            <a:off x="1066800" y="2286000"/>
            <a:ext cx="7162800" cy="3601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just" defTabSz="762000" eaLnBrk="0" hangingPunct="0"/>
            <a:r>
              <a:rPr lang="sr-Latn-CS" sz="2800" dirty="0">
                <a:latin typeface="+mn-lt"/>
              </a:rPr>
              <a:t>Електрично поље мозга нема једнак </a:t>
            </a:r>
          </a:p>
          <a:p>
            <a:pPr algn="just" defTabSz="762000" eaLnBrk="0" hangingPunct="0"/>
            <a:r>
              <a:rPr lang="sr-Latn-CS" sz="2800" dirty="0">
                <a:latin typeface="+mn-lt"/>
              </a:rPr>
              <a:t>потенцијал на свим тачкама површине главе</a:t>
            </a:r>
            <a:r>
              <a:rPr lang="sr-Latn-CS" sz="2800" dirty="0" smtClean="0">
                <a:latin typeface="+mn-lt"/>
              </a:rPr>
              <a:t>.</a:t>
            </a:r>
            <a:endParaRPr lang="en-US" sz="2800" dirty="0" smtClean="0">
              <a:latin typeface="+mn-lt"/>
            </a:endParaRPr>
          </a:p>
          <a:p>
            <a:pPr algn="just" defTabSz="762000" eaLnBrk="0" hangingPunct="0"/>
            <a:endParaRPr lang="en-US" sz="2800" dirty="0">
              <a:latin typeface="+mn-lt"/>
            </a:endParaRPr>
          </a:p>
          <a:p>
            <a:pPr algn="just" defTabSz="762000" eaLnBrk="0" hangingPunct="0"/>
            <a:endParaRPr lang="en-US" sz="2800" dirty="0" smtClean="0">
              <a:latin typeface="+mn-lt"/>
            </a:endParaRPr>
          </a:p>
          <a:p>
            <a:pPr algn="just" defTabSz="762000" eaLnBrk="0" hangingPunct="0"/>
            <a:endParaRPr lang="en-US" sz="2800" dirty="0">
              <a:latin typeface="+mn-lt"/>
            </a:endParaRPr>
          </a:p>
          <a:p>
            <a:pPr algn="just" defTabSz="762000" eaLnBrk="0" hangingPunct="0"/>
            <a:r>
              <a:rPr lang="sr-Latn-CS" sz="2800" dirty="0" smtClean="0">
                <a:latin typeface="+mn-lt"/>
              </a:rPr>
              <a:t> </a:t>
            </a:r>
            <a:endParaRPr lang="sr-Latn-CS" sz="2800" dirty="0">
              <a:latin typeface="+mn-lt"/>
            </a:endParaRPr>
          </a:p>
          <a:p>
            <a:pPr algn="just" defTabSz="762000" eaLnBrk="0" hangingPunct="0"/>
            <a:r>
              <a:rPr lang="sr-Latn-CS" sz="2800" dirty="0" smtClean="0">
                <a:latin typeface="+mn-lt"/>
              </a:rPr>
              <a:t>ЕЕГрегиструје </a:t>
            </a:r>
            <a:r>
              <a:rPr lang="sr-Latn-CS" sz="2800" dirty="0">
                <a:latin typeface="+mn-lt"/>
              </a:rPr>
              <a:t>потенцијалну </a:t>
            </a:r>
            <a:r>
              <a:rPr lang="sr-Latn-CS" sz="2800" dirty="0" smtClean="0">
                <a:latin typeface="+mn-lt"/>
              </a:rPr>
              <a:t>разлику</a:t>
            </a:r>
            <a:endParaRPr lang="sr-Latn-CS" sz="2800" dirty="0">
              <a:latin typeface="+mn-lt"/>
            </a:endParaRPr>
          </a:p>
          <a:p>
            <a:pPr algn="just" defTabSz="762000" eaLnBrk="0" hangingPunct="0"/>
            <a:r>
              <a:rPr lang="sr-Latn-CS" sz="2800" dirty="0">
                <a:latin typeface="+mn-lt"/>
              </a:rPr>
              <a:t>између две тачке</a:t>
            </a:r>
            <a:r>
              <a:rPr lang="sr-Latn-CS" sz="3200" dirty="0">
                <a:latin typeface="+mn-lt"/>
              </a:rPr>
              <a:t>. </a:t>
            </a:r>
          </a:p>
        </p:txBody>
      </p:sp>
      <p:sp>
        <p:nvSpPr>
          <p:cNvPr id="31747" name="Rectangle 10"/>
          <p:cNvSpPr>
            <a:spLocks noChangeArrowheads="1"/>
          </p:cNvSpPr>
          <p:nvPr/>
        </p:nvSpPr>
        <p:spPr bwMode="auto">
          <a:xfrm>
            <a:off x="-152400" y="714375"/>
            <a:ext cx="98488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/>
            <a:r>
              <a:rPr lang="sr-Latn-CS" sz="3600" dirty="0">
                <a:latin typeface="+mn-lt"/>
              </a:rPr>
              <a:t>ЕЕГ региструје електрично </a:t>
            </a:r>
          </a:p>
          <a:p>
            <a:pPr algn="ctr" defTabSz="762000" eaLnBrk="0" hangingPunct="0"/>
            <a:r>
              <a:rPr lang="sr-Latn-CS" sz="3600" dirty="0">
                <a:latin typeface="+mn-lt"/>
              </a:rPr>
              <a:t>поље мозга</a:t>
            </a:r>
            <a:endParaRPr lang="en-US" sz="3600" dirty="0">
              <a:latin typeface="+mn-lt"/>
            </a:endParaRPr>
          </a:p>
        </p:txBody>
      </p:sp>
      <p:pic>
        <p:nvPicPr>
          <p:cNvPr id="194562" name="Picture 2" descr="Валидација еег-а заснованог на паметним телефонима међу особама са  епилепсијом: проспективна студија - научним извештајима - Научним  извештајима 20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588" y="3352800"/>
            <a:ext cx="2407412" cy="2996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35"/>
    </mc:Choice>
    <mc:Fallback xmlns="">
      <p:transition spd="slow" advTm="13135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8" name="Picture 2" descr="ELEKTROENCEFALOGRAFIJA (EEG) - Poliklinika Life Impuls Niš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77152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2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487"/>
    </mc:Choice>
    <mc:Fallback xmlns="">
      <p:transition spd="slow" advTm="52487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6" name="Picture 4" descr="June | 2017 | Journal of Computer Engineering Information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47800"/>
            <a:ext cx="694944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-244793" y="533400"/>
            <a:ext cx="9877425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r>
              <a:rPr lang="sr-Latn-CS" sz="3200" b="1" dirty="0">
                <a:solidFill>
                  <a:srgbClr val="C00000"/>
                </a:solidFill>
                <a:latin typeface="+mn-lt"/>
              </a:rPr>
              <a:t>ЕЕГ региструје електрично поље мозга</a:t>
            </a:r>
          </a:p>
        </p:txBody>
      </p:sp>
    </p:spTree>
    <p:extLst>
      <p:ext uri="{BB962C8B-B14F-4D97-AF65-F5344CB8AC3E}">
        <p14:creationId xmlns:p14="http://schemas.microsoft.com/office/powerpoint/2010/main" val="17692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79"/>
    </mc:Choice>
    <mc:Fallback xmlns="">
      <p:transition spd="slow" advTm="19479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b="1" smtClean="0"/>
              <a:t>EEG</a:t>
            </a:r>
            <a:endParaRPr lang="en-US" b="1" smtClean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Latn-CS" sz="2400" smtClean="0"/>
              <a:t>Нормалан</a:t>
            </a:r>
          </a:p>
          <a:p>
            <a:pPr eaLnBrk="1" hangingPunct="1">
              <a:defRPr/>
            </a:pPr>
            <a:r>
              <a:rPr lang="sr-Latn-CS" sz="2400" smtClean="0"/>
              <a:t>Симетричан</a:t>
            </a:r>
          </a:p>
          <a:p>
            <a:pPr eaLnBrk="1" hangingPunct="1">
              <a:defRPr/>
            </a:pPr>
            <a:r>
              <a:rPr lang="sr-Latn-CS" sz="2400" smtClean="0"/>
              <a:t>Алфа ритам доминира на задњим и бета над предњим регионима</a:t>
            </a:r>
          </a:p>
          <a:p>
            <a:pPr eaLnBrk="1" hangingPunct="1">
              <a:defRPr/>
            </a:pPr>
            <a:r>
              <a:rPr lang="sr-Latn-CS" sz="2400" smtClean="0"/>
              <a:t>Регуларан</a:t>
            </a:r>
          </a:p>
          <a:p>
            <a:pPr eaLnBrk="1" hangingPunct="1">
              <a:defRPr/>
            </a:pPr>
            <a:r>
              <a:rPr lang="sr-Latn-CS" sz="2400" smtClean="0"/>
              <a:t>Ритмичан</a:t>
            </a:r>
          </a:p>
          <a:p>
            <a:pPr eaLnBrk="1" hangingPunct="1">
              <a:defRPr/>
            </a:pPr>
            <a:endParaRPr lang="en-US" sz="2400" smtClean="0"/>
          </a:p>
        </p:txBody>
      </p:sp>
      <p:sp>
        <p:nvSpPr>
          <p:cNvPr id="20485" name="Rectangle 5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smtClean="0"/>
              <a:t>Патолошки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>
                <a:effectLst/>
              </a:rPr>
              <a:t>Квалитативно или квантитативно се не среће у ЕЕГ-у здраве популације али се јавља код болесника или појединаца са посебним тегобама, симптомима или специфичним неуролошким или другим болестима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656"/>
    </mc:Choice>
    <mc:Fallback xmlns="">
      <p:transition spd="slow" advTm="31656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b="1" smtClean="0"/>
              <a:t>ЕЕГ код епилепсије</a:t>
            </a:r>
            <a:endParaRPr lang="en-US" b="1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67000"/>
            <a:ext cx="8229600" cy="2590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mtClean="0"/>
              <a:t>Интериктални (између напада)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mtClean="0"/>
              <a:t>Обично шиљци, оштри таласи, шиљак-талас комплекси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mtClean="0"/>
              <a:t>Иктални (за време напада)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mtClean="0"/>
              <a:t>Најчешће регрутујући ритам шиљака</a:t>
            </a:r>
            <a:endParaRPr lang="en-US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18"/>
    </mc:Choice>
    <mc:Fallback xmlns="">
      <p:transition spd="slow" advTm="3091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Дефинишемо два ентитета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Епилептички напад</a:t>
            </a:r>
          </a:p>
          <a:p>
            <a:r>
              <a:rPr lang="sr-Latn-RS" dirty="0" smtClean="0"/>
              <a:t>E</a:t>
            </a:r>
            <a:r>
              <a:rPr lang="sr-Cyrl-RS" dirty="0" smtClean="0"/>
              <a:t>пилепсија</a:t>
            </a:r>
            <a:endParaRPr lang="sr-Latn-RS" dirty="0"/>
          </a:p>
        </p:txBody>
      </p:sp>
      <p:pic>
        <p:nvPicPr>
          <p:cNvPr id="192514" name="Picture 2" descr="Ве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124200"/>
            <a:ext cx="3838575" cy="289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52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094"/>
    </mc:Choice>
    <mc:Fallback xmlns="">
      <p:transition spd="slow" advTm="27094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066800"/>
            <a:ext cx="7239000" cy="522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 Box 5"/>
          <p:cNvSpPr txBox="1">
            <a:spLocks noChangeArrowheads="1"/>
          </p:cNvSpPr>
          <p:nvPr/>
        </p:nvSpPr>
        <p:spPr bwMode="auto">
          <a:xfrm>
            <a:off x="1219200" y="6248400"/>
            <a:ext cx="7391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Билатералн</a:t>
            </a:r>
            <a:r>
              <a:rPr lang="sr-Latn-CS" sz="2000" b="1">
                <a:latin typeface="Times New Roman" pitchFamily="18" charset="0"/>
              </a:rPr>
              <a:t>и, синхрони, асиметрични</a:t>
            </a:r>
            <a:r>
              <a:rPr lang="sr-Latn-C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>
                <a:latin typeface="Times New Roman" pitchFamily="18" charset="0"/>
              </a:rPr>
              <a:t>ш</a:t>
            </a:r>
            <a:r>
              <a:rPr lang="sr-Latn-CS" sz="2000">
                <a:latin typeface="Times New Roman" pitchFamily="18" charset="0"/>
                <a:cs typeface="Times New Roman" pitchFamily="18" charset="0"/>
              </a:rPr>
              <a:t>иљ</a:t>
            </a:r>
            <a:r>
              <a:rPr lang="sr-Latn-CS" sz="2000">
                <a:latin typeface="Times New Roman" pitchFamily="18" charset="0"/>
              </a:rPr>
              <a:t>ци</a:t>
            </a:r>
            <a:r>
              <a:rPr lang="sr-Latn-CS" sz="2000">
                <a:latin typeface="Times New Roman" pitchFamily="18" charset="0"/>
                <a:cs typeface="Times New Roman" pitchFamily="18" charset="0"/>
              </a:rPr>
              <a:t> код 23-годи</a:t>
            </a:r>
            <a:r>
              <a:rPr lang="sr-Latn-CS" sz="2000">
                <a:latin typeface="Times New Roman" pitchFamily="18" charset="0"/>
              </a:rPr>
              <a:t>ш</a:t>
            </a:r>
            <a:r>
              <a:rPr lang="sr-Latn-CS" sz="2000">
                <a:latin typeface="Times New Roman" pitchFamily="18" charset="0"/>
                <a:cs typeface="Times New Roman" pitchFamily="18" charset="0"/>
              </a:rPr>
              <a:t>њег болесника.</a:t>
            </a:r>
            <a:endParaRPr lang="sr-Latn-CS" sz="2000">
              <a:latin typeface="Times New Roman" pitchFamily="18" charset="0"/>
            </a:endParaRPr>
          </a:p>
        </p:txBody>
      </p:sp>
      <p:sp>
        <p:nvSpPr>
          <p:cNvPr id="36867" name="Rectangle 6"/>
          <p:cNvSpPr>
            <a:spLocks noChangeArrowheads="1"/>
          </p:cNvSpPr>
          <p:nvPr/>
        </p:nvSpPr>
        <p:spPr bwMode="auto">
          <a:xfrm>
            <a:off x="3124200" y="1295400"/>
            <a:ext cx="4876800" cy="2286000"/>
          </a:xfrm>
          <a:prstGeom prst="rect">
            <a:avLst/>
          </a:prstGeom>
          <a:noFill/>
          <a:ln w="31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36868" name="Rectangle 7"/>
          <p:cNvSpPr>
            <a:spLocks noChangeArrowheads="1"/>
          </p:cNvSpPr>
          <p:nvPr/>
        </p:nvSpPr>
        <p:spPr bwMode="auto">
          <a:xfrm>
            <a:off x="3124200" y="3810000"/>
            <a:ext cx="4953000" cy="2286000"/>
          </a:xfrm>
          <a:prstGeom prst="rect">
            <a:avLst/>
          </a:prstGeom>
          <a:noFill/>
          <a:ln w="31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36869" name="Text Box 8"/>
          <p:cNvSpPr txBox="1">
            <a:spLocks noChangeArrowheads="1"/>
          </p:cNvSpPr>
          <p:nvPr/>
        </p:nvSpPr>
        <p:spPr bwMode="auto">
          <a:xfrm>
            <a:off x="2895600" y="304800"/>
            <a:ext cx="4160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3600"/>
              <a:t>Интериктални ЕЕГ</a:t>
            </a:r>
            <a:endParaRPr lang="en-US" sz="36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909"/>
    </mc:Choice>
    <mc:Fallback xmlns="">
      <p:transition spd="slow" advTm="22909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mtClean="0"/>
              <a:t>Иктални ЕЕГ</a:t>
            </a:r>
            <a:endParaRPr lang="en-US" smtClean="0"/>
          </a:p>
        </p:txBody>
      </p:sp>
      <p:pic>
        <p:nvPicPr>
          <p:cNvPr id="3789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6338" y="2581460"/>
            <a:ext cx="6799262" cy="3263530"/>
          </a:xfrm>
        </p:spPr>
      </p:pic>
      <p:sp>
        <p:nvSpPr>
          <p:cNvPr id="37891" name="Rectangle 8"/>
          <p:cNvSpPr>
            <a:spLocks noChangeArrowheads="1"/>
          </p:cNvSpPr>
          <p:nvPr/>
        </p:nvSpPr>
        <p:spPr bwMode="auto">
          <a:xfrm>
            <a:off x="990600" y="5715000"/>
            <a:ext cx="7299325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sr-Latn-CS" b="1" dirty="0"/>
              <a:t>Епилепсија темпоралног режња. 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sr-Latn-CS" b="1" dirty="0"/>
              <a:t>Психомоторни напад  почиње у десном темпоралном региону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717"/>
    </mc:Choice>
    <mc:Fallback xmlns="">
      <p:transition spd="slow" advTm="22717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4000" dirty="0" smtClean="0"/>
              <a:t>Сензитивност интерикталног ЕЕГ-а</a:t>
            </a:r>
            <a:endParaRPr lang="en-US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61433" y="2590800"/>
            <a:ext cx="8229600" cy="35052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sr-Cyrl-RS" dirty="0" smtClean="0"/>
              <a:t>16</a:t>
            </a:r>
            <a:r>
              <a:rPr lang="sr-Latn-CS" sz="2400" dirty="0" smtClean="0"/>
              <a:t>% болесника са епилепсијом </a:t>
            </a:r>
            <a:r>
              <a:rPr lang="sr-Latn-CS" sz="2400" b="1" dirty="0" smtClean="0">
                <a:solidFill>
                  <a:srgbClr val="C00000"/>
                </a:solidFill>
              </a:rPr>
              <a:t>УВЕК </a:t>
            </a:r>
            <a:r>
              <a:rPr lang="sr-Latn-CS" sz="2400" dirty="0" smtClean="0"/>
              <a:t>има епилептиформне ЕЕГ промене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400" dirty="0" smtClean="0"/>
              <a:t>5</a:t>
            </a:r>
            <a:r>
              <a:rPr lang="sr-Cyrl-RS" sz="2400" dirty="0" smtClean="0"/>
              <a:t>0</a:t>
            </a:r>
            <a:r>
              <a:rPr lang="sr-Latn-CS" sz="2400" dirty="0" smtClean="0"/>
              <a:t>% болесника са епилепсијом </a:t>
            </a:r>
            <a:r>
              <a:rPr lang="sr-Latn-CS" sz="2400" b="1" dirty="0" smtClean="0">
                <a:solidFill>
                  <a:srgbClr val="C00000"/>
                </a:solidFill>
              </a:rPr>
              <a:t>ПОНЕКАД</a:t>
            </a:r>
            <a:r>
              <a:rPr lang="sr-Latn-CS" sz="2400" dirty="0" smtClean="0"/>
              <a:t> има епилептиформне ЕЕГ промене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400" dirty="0" smtClean="0"/>
              <a:t>3</a:t>
            </a:r>
            <a:r>
              <a:rPr lang="sr-Latn-CS" sz="2400" dirty="0" smtClean="0"/>
              <a:t>4% болесника са епилепсијом </a:t>
            </a:r>
            <a:r>
              <a:rPr lang="sr-Latn-CS" sz="2400" b="1" dirty="0" smtClean="0">
                <a:solidFill>
                  <a:srgbClr val="C00000"/>
                </a:solidFill>
              </a:rPr>
              <a:t>НИКАД </a:t>
            </a:r>
            <a:r>
              <a:rPr lang="sr-Latn-CS" sz="2400" dirty="0" smtClean="0"/>
              <a:t>нема епилептиформне ЕЕГ промене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Latn-CS" sz="2400" b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Latn-CS" sz="2400" b="1" dirty="0" smtClean="0">
              <a:solidFill>
                <a:srgbClr val="FFFF00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Latn-CS" sz="2400" b="1" dirty="0" smtClean="0">
                <a:solidFill>
                  <a:srgbClr val="C00000"/>
                </a:solidFill>
              </a:rPr>
              <a:t>НОРМАЛАН ИНТЕРИКТАЛНИ ЕЕГ НИКАКО НЕ ИСКЉУЧУЈЕ ДИЈАГНОЗУ ЕПИЛЕПСИЈЕ</a:t>
            </a:r>
            <a:endParaRPr lang="sr-Cyrl-RS" sz="2400" b="1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286"/>
    </mc:Choice>
    <mc:Fallback xmlns="">
      <p:transition spd="slow" advTm="43286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>
          <a:xfrm>
            <a:off x="0" y="276225"/>
            <a:ext cx="8229600" cy="1130300"/>
          </a:xfrm>
          <a:noFill/>
        </p:spPr>
        <p:txBody>
          <a:bodyPr/>
          <a:lstStyle/>
          <a:p>
            <a:r>
              <a:rPr lang="en-US" sz="4000" smtClean="0">
                <a:effectLst/>
              </a:rPr>
              <a:t>Шта је епилепсија и како се лечи?</a:t>
            </a:r>
          </a:p>
        </p:txBody>
      </p:sp>
      <p:graphicFrame>
        <p:nvGraphicFramePr>
          <p:cNvPr id="23594" name="Group 4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09518678"/>
              </p:ext>
            </p:extLst>
          </p:nvPr>
        </p:nvGraphicFramePr>
        <p:xfrm>
          <a:off x="381000" y="1600200"/>
          <a:ext cx="8229600" cy="4162425"/>
        </p:xfrm>
        <a:graphic>
          <a:graphicData uri="http://schemas.openxmlformats.org/drawingml/2006/table">
            <a:tbl>
              <a:tblPr/>
              <a:tblGrid>
                <a:gridCol w="298450"/>
                <a:gridCol w="287338"/>
                <a:gridCol w="3489325"/>
                <a:gridCol w="4154487"/>
              </a:tblGrid>
              <a:tr h="37147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Епилепсија: Хронична болест мозга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Лечење епилепсије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бар један епилептички напад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антистатусни лек у случају → напада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постојана предиспозиција ка јављању епилептичких напада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антиконвулзивни лекови, </a:t>
                      </a:r>
                      <a:b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хирургија епилепсије, ВНС, </a:t>
                      </a:r>
                      <a:b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кетогена дијета, </a:t>
                      </a:r>
                      <a:b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остале мере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спонтано понављање напада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интерикталне епилептиформне промена у ЕЕГ-у током "нормалног" стања особе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кортикалне патолошке промене у мозгу на НМР снимку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неуробиолошки условљени психијатријски, когнитивни, психолошки и социјални поремећаји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лечење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психијатријских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поремећаја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когнитивна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рехабилитација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психосоцијална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подршка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 и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рехабилитација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768"/>
    </mc:Choice>
    <mc:Fallback xmlns="">
      <p:transition spd="slow" advTm="65768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4000" dirty="0" smtClean="0">
                <a:latin typeface="+mn-lt"/>
              </a:rPr>
              <a:t>Мултиаксијални нивои дијагнозе епилепсије</a:t>
            </a:r>
            <a:endParaRPr lang="en-US" sz="4000" dirty="0" smtClean="0">
              <a:latin typeface="+mn-lt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>
                <a:solidFill>
                  <a:schemeClr val="tx1"/>
                </a:solidFill>
              </a:rPr>
              <a:t>Квалитативна дијагноза (да ли јесте или није епилепсија)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Разликова</a:t>
            </a:r>
            <a:r>
              <a:rPr lang="sr-Cyrl-RS" sz="2800" dirty="0"/>
              <a:t>њ</a:t>
            </a:r>
            <a:r>
              <a:rPr lang="sr-Latn-CS" sz="2800" dirty="0" smtClean="0"/>
              <a:t>е спонтаних од провоцираних епилептичних напада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Типолошка дијагноза (о ком типу напада се ради)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Синдромска дијагноза (о којој епилептичној болести или синдрому се ради)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83046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69"/>
    </mc:Choice>
    <mc:Fallback xmlns="">
      <p:transition spd="slow" advTm="11969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4000" dirty="0" smtClean="0">
                <a:latin typeface="+mn-lt"/>
              </a:rPr>
              <a:t>Мултиаксијални нивои дијагнозе епилепсије</a:t>
            </a:r>
            <a:endParaRPr lang="en-US" sz="4000" dirty="0" smtClean="0">
              <a:latin typeface="+mn-lt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>
                <a:solidFill>
                  <a:schemeClr val="tx1"/>
                </a:solidFill>
              </a:rPr>
              <a:t>Квалитативна дијагноза (да ли јесте или није епилепсија)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b="1" dirty="0" smtClean="0">
                <a:solidFill>
                  <a:srgbClr val="C00000"/>
                </a:solidFill>
              </a:rPr>
              <a:t>РАЗЛИКОВА</a:t>
            </a:r>
            <a:r>
              <a:rPr lang="sr-Cyrl-RS" sz="2800" b="1" dirty="0" smtClean="0">
                <a:solidFill>
                  <a:srgbClr val="C00000"/>
                </a:solidFill>
              </a:rPr>
              <a:t>Њ</a:t>
            </a:r>
            <a:r>
              <a:rPr lang="sr-Latn-CS" sz="2800" b="1" dirty="0" smtClean="0">
                <a:solidFill>
                  <a:srgbClr val="C00000"/>
                </a:solidFill>
              </a:rPr>
              <a:t>Е СПОНТАНИХ ОД ПРОВОЦИРАНИХ ЕПИЛЕПТИЧНИХ НАПАДА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Типолошка дијагноза (о ком типу напада се ради)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Синдромска дијагноза (о којој епилептичној болести или синдрому се ради)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757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35"/>
    </mc:Choice>
    <mc:Fallback xmlns="">
      <p:transition spd="slow" advTm="4135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4000" dirty="0" smtClean="0"/>
              <a:t>Клиничке карактеристике епилеп</a:t>
            </a:r>
            <a:r>
              <a:rPr lang="sr-Cyrl-RS" sz="4000" dirty="0" smtClean="0"/>
              <a:t>тичког напада</a:t>
            </a:r>
            <a:endParaRPr lang="en-US" sz="4000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514600"/>
            <a:ext cx="8229600" cy="3810000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Пароксизмалност (наглост)</a:t>
            </a:r>
          </a:p>
          <a:p>
            <a:pPr eaLnBrk="1" hangingPunct="1">
              <a:defRPr/>
            </a:pPr>
            <a:r>
              <a:rPr lang="sr-Latn-CS" dirty="0" smtClean="0">
                <a:solidFill>
                  <a:srgbClr val="FF3300"/>
                </a:solidFill>
              </a:rPr>
              <a:t>Спонтаност (непровоцираност)</a:t>
            </a:r>
          </a:p>
          <a:p>
            <a:pPr eaLnBrk="1" hangingPunct="1">
              <a:defRPr/>
            </a:pPr>
            <a:r>
              <a:rPr lang="sr-Latn-CS" dirty="0" smtClean="0"/>
              <a:t>Краткотрајност (у минутима)</a:t>
            </a:r>
          </a:p>
          <a:p>
            <a:pPr eaLnBrk="1" hangingPunct="1">
              <a:defRPr/>
            </a:pPr>
            <a:r>
              <a:rPr lang="sr-Latn-CS" dirty="0" smtClean="0"/>
              <a:t>Постиктална исцрпљеност</a:t>
            </a:r>
          </a:p>
          <a:p>
            <a:pPr eaLnBrk="1" hangingPunct="1">
              <a:defRPr/>
            </a:pPr>
            <a:r>
              <a:rPr lang="sr-Latn-CS" dirty="0" smtClean="0"/>
              <a:t>Репетитивност</a:t>
            </a:r>
          </a:p>
          <a:p>
            <a:pPr eaLnBrk="1" hangingPunct="1">
              <a:defRPr/>
            </a:pPr>
            <a:r>
              <a:rPr lang="sr-Latn-CS" dirty="0" smtClean="0"/>
              <a:t>Стереотипност</a:t>
            </a: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29"/>
    </mc:Choice>
    <mc:Fallback xmlns="">
      <p:transition spd="slow" advTm="22029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RS" altLang="sr-Latn-RS" smtClean="0">
              <a:ln>
                <a:noFill/>
              </a:ln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RS" altLang="sr-Latn-RS" smtClean="0"/>
              <a:t>Provocirani napadi</a:t>
            </a:r>
          </a:p>
          <a:p>
            <a:pPr eaLnBrk="1" hangingPunct="1"/>
            <a:r>
              <a:rPr lang="sr-Latn-RS" altLang="sr-Latn-RS" smtClean="0"/>
              <a:t>Akutni simptomatski napadi</a:t>
            </a:r>
          </a:p>
          <a:p>
            <a:pPr eaLnBrk="1" hangingPunct="1"/>
            <a:r>
              <a:rPr lang="sr-Latn-RS" altLang="sr-Latn-RS" smtClean="0"/>
              <a:t>Reaktivni napadi</a:t>
            </a:r>
          </a:p>
          <a:p>
            <a:pPr eaLnBrk="1" hangingPunct="1"/>
            <a:r>
              <a:rPr lang="sr-Latn-RS" altLang="sr-Latn-RS" smtClean="0"/>
              <a:t>Sa „situacijom povezani napadi“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C5BE0C3-7505-400C-B156-BBA022438A3A}" type="datetime3">
              <a:rPr lang="en-US"/>
              <a:pPr>
                <a:defRPr/>
              </a:pPr>
              <a:t>1 February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X/XVI Kongres neurologa Srbije sa međunarodnim učešćem   22-24.okt.  NOVI SAD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832BE1-BEE7-4524-A1E6-06CB8A3602CF}" type="slidenum">
              <a:rPr lang="en-US" altLang="sr-Latn-RS"/>
              <a:pPr>
                <a:defRPr/>
              </a:pPr>
              <a:t>37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24850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18"/>
    </mc:Choice>
    <mc:Fallback xmlns="">
      <p:transition spd="slow" advTm="14118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Latn-RS" altLang="sr-Latn-RS" sz="2800" smtClean="0">
                <a:ln>
                  <a:noFill/>
                </a:ln>
              </a:rPr>
              <a:t>Razdvajanje neprovociranih od akutnih simptomatskih tj provociranih napada</a:t>
            </a:r>
            <a:br>
              <a:rPr lang="sr-Latn-RS" altLang="sr-Latn-RS" sz="2800" smtClean="0">
                <a:ln>
                  <a:noFill/>
                </a:ln>
              </a:rPr>
            </a:br>
            <a:endParaRPr lang="sr-Latn-RS" altLang="sr-Latn-RS" sz="2800" smtClean="0">
              <a:ln>
                <a:noFill/>
              </a:ln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1176338" y="2506663"/>
            <a:ext cx="6799262" cy="3444875"/>
          </a:xfrm>
        </p:spPr>
        <p:txBody>
          <a:bodyPr/>
          <a:lstStyle/>
          <a:p>
            <a:pPr eaLnBrk="1" hangingPunct="1"/>
            <a:r>
              <a:rPr lang="en-US" altLang="sr-Latn-RS" sz="2000" smtClean="0"/>
              <a:t>Simptomatski napadi se u vezi sa </a:t>
            </a:r>
            <a:r>
              <a:rPr lang="sr-Latn-RS" altLang="sr-Latn-RS" sz="2000" smtClean="0"/>
              <a:t>ştrukturnim </a:t>
            </a:r>
            <a:r>
              <a:rPr lang="en-US" altLang="sr-Latn-RS" sz="2000" smtClean="0"/>
              <a:t>o</a:t>
            </a:r>
            <a:r>
              <a:rPr lang="sr-Latn-RS" altLang="sr-Latn-RS" sz="2000" smtClean="0"/>
              <a:t>štećenjem mozga (trauma, tumor, MU, infekcija) ili metaboličko (alkohol, renalna ili hepatična insuficijencija...)</a:t>
            </a:r>
          </a:p>
          <a:p>
            <a:pPr eaLnBrk="1" hangingPunct="1"/>
            <a:r>
              <a:rPr lang="sr-Latn-RS" altLang="sr-Latn-RS" sz="2000" smtClean="0"/>
              <a:t>Strukturno, inflamacija, toksično, metaboličko...</a:t>
            </a:r>
          </a:p>
          <a:p>
            <a:pPr eaLnBrk="1" hangingPunct="1"/>
            <a:r>
              <a:rPr lang="sr-Latn-RS" altLang="sr-Latn-RS" sz="2000" smtClean="0"/>
              <a:t>Interval između oštećenja mozga i pojave napada može biti različit</a:t>
            </a:r>
          </a:p>
          <a:p>
            <a:pPr eaLnBrk="1" hangingPunct="1"/>
            <a:r>
              <a:rPr lang="sr-Latn-RS" altLang="sr-Latn-RS" sz="2000" smtClean="0"/>
              <a:t>Termin akutni simptomatski napadi treba koristiti umesto ostalih (ASS)</a:t>
            </a:r>
          </a:p>
          <a:p>
            <a:pPr eaLnBrk="1" hangingPunct="1"/>
            <a:endParaRPr lang="sr-Latn-RS" altLang="sr-Latn-RS" smtClean="0"/>
          </a:p>
          <a:p>
            <a:pPr eaLnBrk="1" hangingPunct="1"/>
            <a:endParaRPr lang="sr-Latn-RS" altLang="sr-Latn-R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C5BE0C3-7505-400C-B156-BBA022438A3A}" type="datetime3">
              <a:rPr lang="en-US"/>
              <a:pPr>
                <a:defRPr/>
              </a:pPr>
              <a:t>1 February 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DA9AC2-891C-45FB-898E-09BA35BFA8AE}" type="slidenum">
              <a:rPr lang="en-US" altLang="sr-Latn-RS"/>
              <a:pPr>
                <a:defRPr/>
              </a:pPr>
              <a:t>38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93689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209"/>
    </mc:Choice>
    <mc:Fallback xmlns="">
      <p:transition spd="slow" advTm="41209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RS" altLang="sr-Latn-RS" smtClean="0">
                <a:ln>
                  <a:noFill/>
                </a:ln>
              </a:rPr>
              <a:t>Neprovocirani (spontani) napadi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Latn-RS" altLang="sr-Latn-RS" smtClean="0"/>
          </a:p>
          <a:p>
            <a:pPr eaLnBrk="1" hangingPunct="1"/>
            <a:r>
              <a:rPr lang="sr-Latn-RS" altLang="sr-Latn-RS" smtClean="0"/>
              <a:t>U odsustvu kliničkog stanja ili činioca odgovornog za nastanak napada</a:t>
            </a:r>
          </a:p>
          <a:p>
            <a:pPr eaLnBrk="1" hangingPunct="1"/>
            <a:r>
              <a:rPr lang="sr-Latn-RS" altLang="sr-Latn-RS" smtClean="0"/>
              <a:t>Razlikuju se od provociranih po stopi mortaliteta i riziku od ponovljenih napada</a:t>
            </a:r>
          </a:p>
          <a:p>
            <a:pPr eaLnBrk="1" hangingPunct="1"/>
            <a:r>
              <a:rPr lang="sr-Latn-RS" altLang="sr-Latn-RS" smtClean="0"/>
              <a:t>Tendencija da se samo neprovocirani napadi nazovu epilepsijom</a:t>
            </a:r>
          </a:p>
          <a:p>
            <a:pPr eaLnBrk="1" hangingPunct="1"/>
            <a:endParaRPr lang="sr-Latn-RS" altLang="sr-Latn-R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C5BE0C3-7505-400C-B156-BBA022438A3A}" type="datetime3">
              <a:rPr lang="en-US"/>
              <a:pPr>
                <a:defRPr/>
              </a:pPr>
              <a:t>1 February 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ECF2A-2B9C-40E4-85EC-E41B9FE2F2A5}" type="slidenum">
              <a:rPr lang="en-US" altLang="sr-Latn-RS"/>
              <a:pPr>
                <a:defRPr/>
              </a:pPr>
              <a:t>39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13522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88"/>
    </mc:Choice>
    <mc:Fallback xmlns="">
      <p:transition spd="slow" advTm="1598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dirty="0" smtClean="0">
                <a:latin typeface="+mn-lt"/>
              </a:rPr>
              <a:t>Дефиниција епилептичког напада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Под епилептичним нападом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sr-Latn-CS" sz="2800" dirty="0" smtClean="0"/>
              <a:t> подразумева 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И</a:t>
            </a:r>
            <a:r>
              <a:rPr lang="sr-Latn-CS" sz="2800" b="1" dirty="0" smtClean="0">
                <a:solidFill>
                  <a:srgbClr val="C00000"/>
                </a:solidFill>
              </a:rPr>
              <a:t>НТЕРМИТЕНТНА</a:t>
            </a:r>
            <a:r>
              <a:rPr lang="en-US" sz="2800" b="1" dirty="0" smtClean="0">
                <a:solidFill>
                  <a:srgbClr val="C00000"/>
                </a:solidFill>
              </a:rPr>
              <a:t> (ПОВРЕМЕНА)</a:t>
            </a:r>
            <a:r>
              <a:rPr lang="sr-Latn-CS" sz="2800" dirty="0" smtClean="0">
                <a:solidFill>
                  <a:srgbClr val="C00000"/>
                </a:solidFill>
              </a:rPr>
              <a:t>, </a:t>
            </a:r>
            <a:endParaRPr lang="en-US" sz="2800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П</a:t>
            </a:r>
            <a:r>
              <a:rPr lang="sr-Latn-CS" sz="2800" b="1" dirty="0" smtClean="0">
                <a:solidFill>
                  <a:srgbClr val="C00000"/>
                </a:solidFill>
              </a:rPr>
              <a:t>АРОКСИЗМАЛНА</a:t>
            </a:r>
            <a:r>
              <a:rPr lang="en-US" sz="2800" b="1" dirty="0" smtClean="0">
                <a:solidFill>
                  <a:srgbClr val="C00000"/>
                </a:solidFill>
              </a:rPr>
              <a:t> (НАГЛА)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r>
              <a:rPr lang="sr-Latn-CS" sz="2800" b="1" dirty="0" smtClean="0">
                <a:solidFill>
                  <a:srgbClr val="C00000"/>
                </a:solidFill>
              </a:rPr>
              <a:t>КРАТКОТРАЈНА</a:t>
            </a:r>
            <a:r>
              <a:rPr lang="sr-Cyrl-R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(НЕКОЛИКО МИНУТА)</a:t>
            </a: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endParaRPr lang="en-US" sz="2800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r>
              <a:rPr lang="sr-Latn-CS" sz="2800" b="1" dirty="0" smtClean="0">
                <a:solidFill>
                  <a:srgbClr val="C00000"/>
                </a:solidFill>
              </a:rPr>
              <a:t>СТЕРЕОТИПНА</a:t>
            </a: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endParaRPr lang="sr-Cyrl-RS" sz="2800" dirty="0" smtClean="0">
              <a:solidFill>
                <a:srgbClr val="C00000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sr-Latn-CS" sz="2800" dirty="0" smtClean="0"/>
              <a:t>измена моторне активности, сензибилитета, понашања, емоција или свесности</a:t>
            </a:r>
            <a:r>
              <a:rPr lang="en-US" sz="2800" dirty="0" smtClean="0"/>
              <a:t>)</a:t>
            </a:r>
            <a:r>
              <a:rPr lang="sr-Latn-CS" sz="2800" dirty="0" smtClean="0"/>
              <a:t> </a:t>
            </a:r>
            <a:r>
              <a:rPr lang="sr-Cyrl-RS" sz="2800" dirty="0" smtClean="0"/>
              <a:t>у</a:t>
            </a:r>
            <a:r>
              <a:rPr lang="sr-Latn-CS" sz="2800" dirty="0" smtClean="0"/>
              <a:t>зрокована абнормалном електричном хиперсинхроном активношћу групе неурона.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27"/>
    </mc:Choice>
    <mc:Fallback xmlns="">
      <p:transition spd="slow" advTm="19027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r-Latn-RS" smtClean="0">
                <a:ln>
                  <a:noFill/>
                </a:ln>
              </a:rPr>
              <a:t>Op</a:t>
            </a:r>
            <a:r>
              <a:rPr lang="sr-Latn-RS" altLang="sr-Latn-RS" smtClean="0">
                <a:ln>
                  <a:noFill/>
                </a:ln>
              </a:rPr>
              <a:t>šta pravila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2490788"/>
            <a:ext cx="6799262" cy="3749675"/>
          </a:xfrm>
        </p:spPr>
        <p:txBody>
          <a:bodyPr/>
          <a:lstStyle/>
          <a:p>
            <a:pPr>
              <a:defRPr/>
            </a:pPr>
            <a:r>
              <a:rPr lang="sr-Latn-RS" sz="2000" dirty="0" smtClean="0"/>
              <a:t>Napadi kod bolesnika sa akutnim oštećenjem mozga klasifikuju se kao akutni simptomatski za vreme oštećenja čak i u slučaju ako je pre ovog oštećenja imao epilepsiju</a:t>
            </a:r>
          </a:p>
          <a:p>
            <a:pPr>
              <a:defRPr/>
            </a:pPr>
            <a:r>
              <a:rPr lang="sr-Latn-RS" sz="2000" dirty="0" smtClean="0"/>
              <a:t>Kod pacijenta sa MU napadi se klasifikuju kao provocirani za vreme MU, iako je on imao npr staru traumu mozga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sr-Latn-RS" sz="20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sr-Latn-R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C05E489-671E-4EFC-B39E-163B7E8E797D}" type="datetime3">
              <a:rPr lang="en-US" smtClean="0"/>
              <a:pPr>
                <a:defRPr/>
              </a:pPr>
              <a:t>1 February 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7620E-CD81-4C0A-9DE1-745B8F19A170}" type="slidenum">
              <a:rPr lang="en-US" altLang="sr-Latn-RS" smtClean="0"/>
              <a:pPr>
                <a:defRPr/>
              </a:pPr>
              <a:t>40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90705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1"/>
    </mc:Choice>
    <mc:Fallback xmlns="">
      <p:transition spd="slow" advTm="20001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sr-Latn-RS" smtClean="0">
                <a:ln>
                  <a:noFill/>
                </a:ln>
              </a:rPr>
              <a:t>Opšta pravila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176338" y="2379663"/>
            <a:ext cx="6799262" cy="3444875"/>
          </a:xfrm>
        </p:spPr>
        <p:txBody>
          <a:bodyPr/>
          <a:lstStyle/>
          <a:p>
            <a:r>
              <a:rPr lang="sr-Latn-RS" altLang="sr-Latn-RS" sz="2000" smtClean="0"/>
              <a:t>Akutni simptomatski napadi povezani sa oštećenjem mozga kategorizuju se odvojeno od neprovociranih napada nakon stabilizacije stanja</a:t>
            </a:r>
          </a:p>
          <a:p>
            <a:r>
              <a:rPr lang="sr-Latn-RS" altLang="sr-Latn-RS" sz="2000" smtClean="0"/>
              <a:t>Definišu se kao akutni simptomatski u prvih 7 dana od oštećenja (trauma, MU)</a:t>
            </a:r>
          </a:p>
          <a:p>
            <a:r>
              <a:rPr lang="sr-Latn-RS" altLang="sr-Latn-RS" sz="2000" smtClean="0"/>
              <a:t>Za subduralni hematom i više od 7 dana ako nema poznate traume</a:t>
            </a:r>
          </a:p>
          <a:p>
            <a:r>
              <a:rPr lang="sr-Latn-RS" altLang="sr-Latn-RS" sz="2000" smtClean="0"/>
              <a:t>Za AV malformaciju za sve vreme prisutnog krvarenja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C05E489-671E-4EFC-B39E-163B7E8E797D}" type="datetime3">
              <a:rPr lang="en-US" smtClean="0"/>
              <a:pPr>
                <a:defRPr/>
              </a:pPr>
              <a:t>1 February 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76EEEB-EA2A-4FAE-BF95-E5196101CF4F}" type="slidenum">
              <a:rPr lang="en-US" altLang="sr-Latn-RS" smtClean="0"/>
              <a:pPr>
                <a:defRPr/>
              </a:pPr>
              <a:t>41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77759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054"/>
    </mc:Choice>
    <mc:Fallback xmlns="">
      <p:transition spd="slow" advTm="43054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sr-Latn-RS" smtClean="0">
                <a:ln>
                  <a:noFill/>
                </a:ln>
              </a:rPr>
              <a:t>Opšta pravila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altLang="sr-Latn-RS" smtClean="0"/>
              <a:t>Kod CNS infekcije i duže dok su pozitivni laboratorijski nalazi</a:t>
            </a:r>
          </a:p>
          <a:p>
            <a:r>
              <a:rPr lang="sr-Latn-RS" altLang="sr-Latn-RS" smtClean="0"/>
              <a:t>Dok postoji i jedan nalaz par</a:t>
            </a:r>
            <a:r>
              <a:rPr lang="en-US" altLang="sr-Latn-RS" smtClean="0"/>
              <a:t>az</a:t>
            </a:r>
            <a:r>
              <a:rPr lang="sr-Latn-RS" altLang="sr-Latn-RS" smtClean="0"/>
              <a:t>ita u fazi larve kod </a:t>
            </a:r>
            <a:r>
              <a:rPr lang="en-US" altLang="sr-Latn-RS" smtClean="0"/>
              <a:t>neuro</a:t>
            </a:r>
            <a:r>
              <a:rPr lang="sr-Latn-RS" altLang="sr-Latn-RS" smtClean="0"/>
              <a:t>cisticerkoze</a:t>
            </a:r>
          </a:p>
          <a:p>
            <a:r>
              <a:rPr lang="sr-Latn-RS" altLang="sr-Latn-RS" smtClean="0"/>
              <a:t>Dok traje terapija tuberkuloma ili abcesa mozga</a:t>
            </a:r>
          </a:p>
          <a:p>
            <a:r>
              <a:rPr lang="sr-Latn-RS" altLang="sr-Latn-RS" smtClean="0"/>
              <a:t>Kao početak bolesti kod MS ili izvan 7 dana od relapsa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C05E489-671E-4EFC-B39E-163B7E8E797D}" type="datetime3">
              <a:rPr lang="en-US" smtClean="0"/>
              <a:pPr>
                <a:defRPr/>
              </a:pPr>
              <a:t>1 February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X/XVI Kongres neurologa Srbije sa međunarodnim učešćem   22-24.okt.  NOVI SAD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63CBA0-D931-419E-B3B0-0F760A4BE598}" type="slidenum">
              <a:rPr lang="en-US" altLang="sr-Latn-RS" smtClean="0"/>
              <a:pPr>
                <a:defRPr/>
              </a:pPr>
              <a:t>42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798295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107"/>
    </mc:Choice>
    <mc:Fallback xmlns="">
      <p:transition spd="slow" advTm="25107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 altLang="sr-Latn-RS" smtClean="0">
              <a:ln>
                <a:noFill/>
              </a:ln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altLang="sr-Latn-RS" dirty="0" smtClean="0"/>
              <a:t>Svi napadi kod JKB ili kongenitalne toksoplazmoze se označavaju kao remote simptomatski</a:t>
            </a:r>
          </a:p>
          <a:p>
            <a:r>
              <a:rPr lang="sr-Latn-RS" altLang="sr-Latn-RS" dirty="0" smtClean="0"/>
              <a:t>kod degenerativnih bolesti kao progresivni napadi</a:t>
            </a:r>
          </a:p>
          <a:p>
            <a:endParaRPr lang="sr-Latn-RS" altLang="sr-Latn-RS" dirty="0" smtClean="0"/>
          </a:p>
          <a:p>
            <a:endParaRPr lang="sr-Latn-RS" altLang="sr-Latn-RS" dirty="0" smtClean="0"/>
          </a:p>
          <a:p>
            <a:endParaRPr lang="sr-Latn-RS" altLang="sr-Latn-RS" sz="1200" dirty="0" smtClean="0"/>
          </a:p>
          <a:p>
            <a:endParaRPr lang="sr-Latn-RS" altLang="sr-Latn-RS" sz="1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C05E489-671E-4EFC-B39E-163B7E8E797D}" type="datetime3">
              <a:rPr lang="en-US" smtClean="0"/>
              <a:pPr>
                <a:defRPr/>
              </a:pPr>
              <a:t>1 February 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D986AE-13CE-41AB-9FB4-DE8DBBA77D68}" type="slidenum">
              <a:rPr lang="en-US" altLang="sr-Latn-RS" smtClean="0"/>
              <a:pPr>
                <a:defRPr/>
              </a:pPr>
              <a:t>43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96700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0"/>
    </mc:Choice>
    <mc:Fallback xmlns="">
      <p:transition spd="slow" advTm="1200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4"/>
          <p:cNvSpPr txBox="1">
            <a:spLocks noChangeArrowheads="1"/>
          </p:cNvSpPr>
          <p:nvPr/>
        </p:nvSpPr>
        <p:spPr bwMode="auto">
          <a:xfrm>
            <a:off x="3586163" y="403110"/>
            <a:ext cx="19812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sr-Latn-CS" dirty="0"/>
              <a:t>“</a:t>
            </a:r>
            <a:r>
              <a:rPr lang="sr-Latn-CS" dirty="0">
                <a:latin typeface="+mn-lt"/>
              </a:rPr>
              <a:t>КРИЗА СВЕСТИ”</a:t>
            </a:r>
            <a:endParaRPr lang="en-US" dirty="0">
              <a:latin typeface="+mn-lt"/>
            </a:endParaRPr>
          </a:p>
        </p:txBody>
      </p:sp>
      <p:sp>
        <p:nvSpPr>
          <p:cNvPr id="43010" name="Text Box 5"/>
          <p:cNvSpPr txBox="1">
            <a:spLocks noChangeArrowheads="1"/>
          </p:cNvSpPr>
          <p:nvPr/>
        </p:nvSpPr>
        <p:spPr bwMode="auto">
          <a:xfrm>
            <a:off x="4994276" y="1371600"/>
            <a:ext cx="2287587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dirty="0"/>
              <a:t>Епилептични напад</a:t>
            </a:r>
            <a:endParaRPr lang="en-US" dirty="0"/>
          </a:p>
        </p:txBody>
      </p:sp>
      <p:sp>
        <p:nvSpPr>
          <p:cNvPr id="43011" name="Text Box 6"/>
          <p:cNvSpPr txBox="1">
            <a:spLocks noChangeArrowheads="1"/>
          </p:cNvSpPr>
          <p:nvPr/>
        </p:nvSpPr>
        <p:spPr bwMode="auto">
          <a:xfrm>
            <a:off x="804863" y="1371600"/>
            <a:ext cx="3062287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Други узрок губи</a:t>
            </a:r>
            <a:r>
              <a:rPr lang="sr-Cyrl-CS"/>
              <a:t>т</a:t>
            </a:r>
            <a:r>
              <a:rPr lang="sr-Latn-CS"/>
              <a:t>ка свести</a:t>
            </a:r>
            <a:endParaRPr lang="en-US"/>
          </a:p>
        </p:txBody>
      </p:sp>
      <p:sp>
        <p:nvSpPr>
          <p:cNvPr id="43012" name="Text Box 7"/>
          <p:cNvSpPr txBox="1">
            <a:spLocks noChangeArrowheads="1"/>
          </p:cNvSpPr>
          <p:nvPr/>
        </p:nvSpPr>
        <p:spPr bwMode="auto">
          <a:xfrm>
            <a:off x="5300663" y="2286000"/>
            <a:ext cx="16827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Акутни узрок?</a:t>
            </a:r>
            <a:endParaRPr lang="en-US"/>
          </a:p>
        </p:txBody>
      </p:sp>
      <p:sp>
        <p:nvSpPr>
          <p:cNvPr id="43013" name="Text Box 8"/>
          <p:cNvSpPr txBox="1">
            <a:spLocks noChangeArrowheads="1"/>
          </p:cNvSpPr>
          <p:nvPr/>
        </p:nvSpPr>
        <p:spPr bwMode="auto">
          <a:xfrm>
            <a:off x="3319463" y="2895600"/>
            <a:ext cx="4762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Да</a:t>
            </a:r>
            <a:endParaRPr lang="en-US"/>
          </a:p>
        </p:txBody>
      </p:sp>
      <p:sp>
        <p:nvSpPr>
          <p:cNvPr id="43014" name="Text Box 9"/>
          <p:cNvSpPr txBox="1">
            <a:spLocks noChangeArrowheads="1"/>
          </p:cNvSpPr>
          <p:nvPr/>
        </p:nvSpPr>
        <p:spPr bwMode="auto">
          <a:xfrm>
            <a:off x="5910263" y="3048000"/>
            <a:ext cx="4857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Не</a:t>
            </a:r>
            <a:endParaRPr lang="en-US"/>
          </a:p>
        </p:txBody>
      </p:sp>
      <p:sp>
        <p:nvSpPr>
          <p:cNvPr id="43015" name="Text Box 10"/>
          <p:cNvSpPr txBox="1">
            <a:spLocks noChangeArrowheads="1"/>
          </p:cNvSpPr>
          <p:nvPr/>
        </p:nvSpPr>
        <p:spPr bwMode="auto">
          <a:xfrm>
            <a:off x="1185863" y="3733800"/>
            <a:ext cx="31035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Акутни симптоматски узрок</a:t>
            </a:r>
            <a:endParaRPr lang="en-US"/>
          </a:p>
        </p:txBody>
      </p:sp>
      <p:sp>
        <p:nvSpPr>
          <p:cNvPr id="43016" name="Text Box 11"/>
          <p:cNvSpPr txBox="1">
            <a:spLocks noChangeArrowheads="1"/>
          </p:cNvSpPr>
          <p:nvPr/>
        </p:nvSpPr>
        <p:spPr bwMode="auto">
          <a:xfrm>
            <a:off x="5224463" y="3886200"/>
            <a:ext cx="2579687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Непровоцирани напад</a:t>
            </a:r>
            <a:endParaRPr lang="en-US"/>
          </a:p>
        </p:txBody>
      </p:sp>
      <p:sp>
        <p:nvSpPr>
          <p:cNvPr id="43017" name="Text Box 12"/>
          <p:cNvSpPr txBox="1">
            <a:spLocks noChangeArrowheads="1"/>
          </p:cNvSpPr>
          <p:nvPr/>
        </p:nvSpPr>
        <p:spPr bwMode="auto">
          <a:xfrm>
            <a:off x="1566863" y="4800600"/>
            <a:ext cx="2519362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Провоцирани напади,</a:t>
            </a:r>
          </a:p>
          <a:p>
            <a:pPr eaLnBrk="0" hangingPunct="0"/>
            <a:r>
              <a:rPr lang="sr-Latn-CS"/>
              <a:t>Фебрилне конвулзије</a:t>
            </a:r>
            <a:endParaRPr lang="en-US"/>
          </a:p>
        </p:txBody>
      </p:sp>
      <p:sp>
        <p:nvSpPr>
          <p:cNvPr id="43018" name="Text Box 13"/>
          <p:cNvSpPr txBox="1">
            <a:spLocks noChangeArrowheads="1"/>
          </p:cNvSpPr>
          <p:nvPr/>
        </p:nvSpPr>
        <p:spPr bwMode="auto">
          <a:xfrm>
            <a:off x="4614863" y="5029200"/>
            <a:ext cx="1398587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Само један</a:t>
            </a:r>
            <a:endParaRPr lang="en-US"/>
          </a:p>
        </p:txBody>
      </p:sp>
      <p:sp>
        <p:nvSpPr>
          <p:cNvPr id="43019" name="Text Box 14"/>
          <p:cNvSpPr txBox="1">
            <a:spLocks noChangeArrowheads="1"/>
          </p:cNvSpPr>
          <p:nvPr/>
        </p:nvSpPr>
        <p:spPr bwMode="auto">
          <a:xfrm>
            <a:off x="6519863" y="5105400"/>
            <a:ext cx="18208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Више од једног</a:t>
            </a:r>
            <a:endParaRPr lang="en-US"/>
          </a:p>
        </p:txBody>
      </p:sp>
      <p:sp>
        <p:nvSpPr>
          <p:cNvPr id="43020" name="Text Box 15"/>
          <p:cNvSpPr txBox="1">
            <a:spLocks noChangeArrowheads="1"/>
          </p:cNvSpPr>
          <p:nvPr/>
        </p:nvSpPr>
        <p:spPr bwMode="auto">
          <a:xfrm>
            <a:off x="2424113" y="5903119"/>
            <a:ext cx="34861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Изоловани епилептични напад</a:t>
            </a:r>
            <a:endParaRPr lang="en-US"/>
          </a:p>
        </p:txBody>
      </p:sp>
      <p:sp>
        <p:nvSpPr>
          <p:cNvPr id="43021" name="Text Box 16"/>
          <p:cNvSpPr txBox="1">
            <a:spLocks noChangeArrowheads="1"/>
          </p:cNvSpPr>
          <p:nvPr/>
        </p:nvSpPr>
        <p:spPr bwMode="auto">
          <a:xfrm>
            <a:off x="6201746" y="5857875"/>
            <a:ext cx="23018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2400" b="1"/>
              <a:t>ЕПИЛЕПСИЈА</a:t>
            </a:r>
            <a:endParaRPr lang="en-US" sz="2400" b="1"/>
          </a:p>
        </p:txBody>
      </p:sp>
      <p:sp>
        <p:nvSpPr>
          <p:cNvPr id="43022" name="Line 17"/>
          <p:cNvSpPr>
            <a:spLocks noChangeShapeType="1"/>
          </p:cNvSpPr>
          <p:nvPr/>
        </p:nvSpPr>
        <p:spPr bwMode="auto">
          <a:xfrm flipH="1">
            <a:off x="2709863" y="9144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23" name="Line 18"/>
          <p:cNvSpPr>
            <a:spLocks noChangeShapeType="1"/>
          </p:cNvSpPr>
          <p:nvPr/>
        </p:nvSpPr>
        <p:spPr bwMode="auto">
          <a:xfrm>
            <a:off x="5710238" y="764459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24" name="Line 19"/>
          <p:cNvSpPr>
            <a:spLocks noChangeShapeType="1"/>
          </p:cNvSpPr>
          <p:nvPr/>
        </p:nvSpPr>
        <p:spPr bwMode="auto">
          <a:xfrm flipH="1">
            <a:off x="3929063" y="2438400"/>
            <a:ext cx="1295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25" name="Line 20"/>
          <p:cNvSpPr>
            <a:spLocks noChangeShapeType="1"/>
          </p:cNvSpPr>
          <p:nvPr/>
        </p:nvSpPr>
        <p:spPr bwMode="auto">
          <a:xfrm>
            <a:off x="6153150" y="1905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26" name="Line 21"/>
          <p:cNvSpPr>
            <a:spLocks noChangeShapeType="1"/>
          </p:cNvSpPr>
          <p:nvPr/>
        </p:nvSpPr>
        <p:spPr bwMode="auto">
          <a:xfrm flipH="1">
            <a:off x="3090863" y="33528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27" name="Line 22"/>
          <p:cNvSpPr>
            <a:spLocks noChangeShapeType="1"/>
          </p:cNvSpPr>
          <p:nvPr/>
        </p:nvSpPr>
        <p:spPr bwMode="auto">
          <a:xfrm>
            <a:off x="6215063" y="3505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28" name="Line 23"/>
          <p:cNvSpPr>
            <a:spLocks noChangeShapeType="1"/>
          </p:cNvSpPr>
          <p:nvPr/>
        </p:nvSpPr>
        <p:spPr bwMode="auto">
          <a:xfrm>
            <a:off x="2557463" y="4267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29" name="Line 24"/>
          <p:cNvSpPr>
            <a:spLocks noChangeShapeType="1"/>
          </p:cNvSpPr>
          <p:nvPr/>
        </p:nvSpPr>
        <p:spPr bwMode="auto">
          <a:xfrm flipH="1">
            <a:off x="5453063" y="43434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30" name="Line 25"/>
          <p:cNvSpPr>
            <a:spLocks noChangeShapeType="1"/>
          </p:cNvSpPr>
          <p:nvPr/>
        </p:nvSpPr>
        <p:spPr bwMode="auto">
          <a:xfrm>
            <a:off x="6977063" y="44196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31" name="Line 26"/>
          <p:cNvSpPr>
            <a:spLocks noChangeShapeType="1"/>
          </p:cNvSpPr>
          <p:nvPr/>
        </p:nvSpPr>
        <p:spPr bwMode="auto">
          <a:xfrm flipH="1">
            <a:off x="4538663" y="54864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32" name="Line 27"/>
          <p:cNvSpPr>
            <a:spLocks noChangeShapeType="1"/>
          </p:cNvSpPr>
          <p:nvPr/>
        </p:nvSpPr>
        <p:spPr bwMode="auto">
          <a:xfrm>
            <a:off x="7543800" y="5575108"/>
            <a:ext cx="66335" cy="269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20"/>
          <p:cNvSpPr>
            <a:spLocks noChangeShapeType="1"/>
          </p:cNvSpPr>
          <p:nvPr/>
        </p:nvSpPr>
        <p:spPr bwMode="auto">
          <a:xfrm>
            <a:off x="6138069" y="2705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957"/>
    </mc:Choice>
    <mc:Fallback xmlns="">
      <p:transition spd="slow" advTm="78957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4000" dirty="0" smtClean="0">
                <a:latin typeface="+mn-lt"/>
              </a:rPr>
              <a:t>Мултиаксијални нивои дијагнозе епилепсије</a:t>
            </a:r>
            <a:endParaRPr lang="en-US" sz="4000" dirty="0" smtClean="0">
              <a:latin typeface="+mn-lt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>
                <a:solidFill>
                  <a:schemeClr val="tx1"/>
                </a:solidFill>
              </a:rPr>
              <a:t>Квалитативна дијагноза (да ли јесте или није епилепсија)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Разликова</a:t>
            </a:r>
            <a:r>
              <a:rPr lang="sr-Cyrl-RS" sz="2800" dirty="0"/>
              <a:t>њ</a:t>
            </a:r>
            <a:r>
              <a:rPr lang="sr-Latn-CS" sz="2800" dirty="0" smtClean="0"/>
              <a:t>е спонтаних од провоцираних епилептичних напада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Типолошка дијагноза (о ком типу напада се ради)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Синдромска дијагноза (о којој епилептичној болести или синдрому се ради)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6506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26"/>
    </mc:Choice>
    <mc:Fallback xmlns="">
      <p:transition spd="slow" advTm="15126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4000" dirty="0" smtClean="0">
                <a:latin typeface="+mn-lt"/>
              </a:rPr>
              <a:t>Мултиаксијални нивои дијагнозе епилепсије</a:t>
            </a:r>
            <a:endParaRPr lang="en-US" sz="4000" dirty="0" smtClean="0">
              <a:latin typeface="+mn-lt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>
                <a:solidFill>
                  <a:schemeClr val="tx1"/>
                </a:solidFill>
              </a:rPr>
              <a:t>Квалитативна дијагноза (да ли јесте или није епилепсија)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Разликова</a:t>
            </a:r>
            <a:r>
              <a:rPr lang="sr-Cyrl-RS" sz="2800" dirty="0"/>
              <a:t>њ</a:t>
            </a:r>
            <a:r>
              <a:rPr lang="sr-Latn-CS" sz="2800" dirty="0" smtClean="0"/>
              <a:t>е спонтаних од провоцираних епилептичних напада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b="1" dirty="0" smtClean="0">
                <a:solidFill>
                  <a:srgbClr val="C00000"/>
                </a:solidFill>
              </a:rPr>
              <a:t>ТИПОЛОШКА ДИЈАГНОЗА (О КОМ ТИПУ НАПАДА СЕ РАДИ)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Синдромска дијагноза (о којој епилептичној болести или синдрому се ради)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7172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0"/>
    </mc:Choice>
    <mc:Fallback xmlns="">
      <p:transition spd="slow" advTm="103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143000" y="609600"/>
            <a:ext cx="676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chemeClr val="bg2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defRPr/>
            </a:pPr>
            <a:r>
              <a:rPr lang="sr-Latn-CS" sz="3600" b="1">
                <a:solidFill>
                  <a:schemeClr val="tx2"/>
                </a:solidFill>
                <a:latin typeface="Arial" pitchFamily="34" charset="0"/>
              </a:rPr>
              <a:t>Tipološka dijagnoza epilepsije</a:t>
            </a:r>
          </a:p>
        </p:txBody>
      </p:sp>
      <p:sp>
        <p:nvSpPr>
          <p:cNvPr id="45058" name="Oval 5"/>
          <p:cNvSpPr>
            <a:spLocks noChangeArrowheads="1"/>
          </p:cNvSpPr>
          <p:nvPr/>
        </p:nvSpPr>
        <p:spPr bwMode="auto">
          <a:xfrm>
            <a:off x="363069" y="1981200"/>
            <a:ext cx="5334000" cy="3886200"/>
          </a:xfrm>
          <a:prstGeom prst="ellips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45059" name="Oval 6"/>
          <p:cNvSpPr>
            <a:spLocks noChangeArrowheads="1"/>
          </p:cNvSpPr>
          <p:nvPr/>
        </p:nvSpPr>
        <p:spPr bwMode="auto">
          <a:xfrm>
            <a:off x="3581400" y="1905000"/>
            <a:ext cx="5410200" cy="3962400"/>
          </a:xfrm>
          <a:prstGeom prst="ellipse">
            <a:avLst/>
          </a:prstGeom>
          <a:noFill/>
          <a:ln w="76200">
            <a:solidFill>
              <a:srgbClr val="CCFFFF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762000" y="3657600"/>
            <a:ext cx="2654381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US" sz="2400" b="1" dirty="0">
                <a:solidFill>
                  <a:srgbClr val="C00000"/>
                </a:solidFill>
              </a:rPr>
              <a:t>KLINI</a:t>
            </a:r>
            <a:r>
              <a:rPr lang="sr-Latn-CS" sz="2400" b="1" dirty="0">
                <a:solidFill>
                  <a:srgbClr val="C00000"/>
                </a:solidFill>
              </a:rPr>
              <a:t>Č</a:t>
            </a:r>
            <a:r>
              <a:rPr lang="en-US" sz="2400" b="1" dirty="0">
                <a:solidFill>
                  <a:srgbClr val="C00000"/>
                </a:solidFill>
              </a:rPr>
              <a:t>KA SLIKA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6248400" y="3657600"/>
            <a:ext cx="1963679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chemeClr val="bg2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defRPr/>
            </a:pPr>
            <a:r>
              <a:rPr lang="en-US" sz="2400" b="1" dirty="0">
                <a:solidFill>
                  <a:srgbClr val="C00000"/>
                </a:solidFill>
                <a:latin typeface="Arial" pitchFamily="34" charset="0"/>
              </a:rPr>
              <a:t>EEG NALAZ</a:t>
            </a: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3657600" y="3733800"/>
            <a:ext cx="2039469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chemeClr val="bg2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defRPr/>
            </a:pPr>
            <a:r>
              <a:rPr lang="en-US" sz="2400" b="1" dirty="0">
                <a:solidFill>
                  <a:srgbClr val="C00000"/>
                </a:solidFill>
                <a:latin typeface="Arial" pitchFamily="34" charset="0"/>
              </a:rPr>
              <a:t>TIP NAPADA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1"/>
    </mc:Choice>
    <mc:Fallback xmlns="">
      <p:transition spd="slow" advTm="9001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Klasifikacija epileptičnih napada</a:t>
            </a:r>
            <a:endParaRPr lang="en-US" dirty="0" smtClean="0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0" y="1600200"/>
            <a:ext cx="4038600" cy="4530725"/>
          </a:xfrm>
        </p:spPr>
        <p:txBody>
          <a:bodyPr/>
          <a:lstStyle/>
          <a:p>
            <a:pPr algn="ctr" eaLnBrk="1" hangingPunct="1">
              <a:defRPr/>
            </a:pPr>
            <a:r>
              <a:rPr lang="sr-Latn-CS" sz="2800" b="1" dirty="0" smtClean="0">
                <a:solidFill>
                  <a:srgbClr val="C00000"/>
                </a:solidFill>
              </a:rPr>
              <a:t>GENERALIZOVANI NAPADI</a:t>
            </a:r>
          </a:p>
          <a:p>
            <a:pPr lvl="1" eaLnBrk="1" hangingPunct="1">
              <a:defRPr/>
            </a:pPr>
            <a:r>
              <a:rPr lang="sr-Latn-CS" sz="2400" dirty="0" smtClean="0"/>
              <a:t>Apsansni</a:t>
            </a:r>
          </a:p>
          <a:p>
            <a:pPr lvl="1" eaLnBrk="1" hangingPunct="1">
              <a:defRPr/>
            </a:pPr>
            <a:r>
              <a:rPr lang="sr-Latn-CS" sz="2400" dirty="0" smtClean="0"/>
              <a:t>Mioklonički</a:t>
            </a:r>
          </a:p>
          <a:p>
            <a:pPr lvl="1" eaLnBrk="1" hangingPunct="1">
              <a:defRPr/>
            </a:pPr>
            <a:r>
              <a:rPr lang="sr-Latn-CS" sz="2400" dirty="0" smtClean="0"/>
              <a:t>Klonički</a:t>
            </a:r>
          </a:p>
          <a:p>
            <a:pPr lvl="1" eaLnBrk="1" hangingPunct="1">
              <a:defRPr/>
            </a:pPr>
            <a:r>
              <a:rPr lang="sr-Latn-CS" sz="2400" dirty="0" smtClean="0"/>
              <a:t>Tonički</a:t>
            </a:r>
          </a:p>
          <a:p>
            <a:pPr lvl="1" eaLnBrk="1" hangingPunct="1">
              <a:defRPr/>
            </a:pPr>
            <a:r>
              <a:rPr lang="sr-Latn-CS" sz="2400" dirty="0" smtClean="0"/>
              <a:t>Toničko-klonički</a:t>
            </a:r>
          </a:p>
          <a:p>
            <a:pPr lvl="1" eaLnBrk="1" hangingPunct="1">
              <a:defRPr/>
            </a:pPr>
            <a:r>
              <a:rPr lang="sr-Latn-CS" sz="2400" dirty="0" smtClean="0"/>
              <a:t>Atonički</a:t>
            </a:r>
            <a:endParaRPr lang="en-US" sz="2400" dirty="0" smtClean="0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600200"/>
            <a:ext cx="4038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b="1" dirty="0" smtClean="0">
                <a:solidFill>
                  <a:srgbClr val="C00000"/>
                </a:solidFill>
              </a:rPr>
              <a:t>FOKALNI NAPADI</a:t>
            </a:r>
          </a:p>
          <a:p>
            <a:pPr lvl="1" eaLnBrk="1" hangingPunct="1">
              <a:defRPr/>
            </a:pPr>
            <a:r>
              <a:rPr lang="sr-Latn-CS" sz="2000" dirty="0" smtClean="0"/>
              <a:t>Jednostavni parcijalni</a:t>
            </a:r>
          </a:p>
          <a:p>
            <a:pPr lvl="1" eaLnBrk="1" hangingPunct="1">
              <a:defRPr/>
            </a:pPr>
            <a:r>
              <a:rPr lang="sr-Latn-CS" sz="2000" dirty="0" smtClean="0"/>
              <a:t>Kompleksni parcijalni</a:t>
            </a:r>
          </a:p>
          <a:p>
            <a:pPr lvl="1" eaLnBrk="1" hangingPunct="1">
              <a:defRPr/>
            </a:pPr>
            <a:r>
              <a:rPr lang="sr-Latn-CS" sz="2000" dirty="0" smtClean="0"/>
              <a:t>Sekundarno generalizovani</a:t>
            </a:r>
          </a:p>
          <a:p>
            <a:pPr marL="0" indent="0" algn="ctr" eaLnBrk="1" hangingPunct="1">
              <a:buNone/>
              <a:defRPr/>
            </a:pPr>
            <a:r>
              <a:rPr lang="sr-Latn-CS" sz="2400" b="1" dirty="0" smtClean="0">
                <a:solidFill>
                  <a:srgbClr val="C00000"/>
                </a:solidFill>
              </a:rPr>
              <a:t>NEKLASIFIKOVANI NAPADI</a:t>
            </a:r>
          </a:p>
          <a:p>
            <a:pPr lvl="1" eaLnBrk="1" hangingPunct="1">
              <a:defRPr/>
            </a:pPr>
            <a:r>
              <a:rPr lang="sr-Latn-CS" sz="2000" dirty="0" smtClean="0"/>
              <a:t>Nedovoljno podataka</a:t>
            </a:r>
          </a:p>
          <a:p>
            <a:pPr lvl="1" eaLnBrk="1" hangingPunct="1">
              <a:defRPr/>
            </a:pPr>
            <a:r>
              <a:rPr lang="sr-Latn-CS" sz="2000" dirty="0" smtClean="0"/>
              <a:t>Neonatalni</a:t>
            </a:r>
          </a:p>
          <a:p>
            <a:pPr lvl="1" eaLnBrk="1" hangingPunct="1">
              <a:defRPr/>
            </a:pPr>
            <a:r>
              <a:rPr lang="sr-Latn-CS" sz="2000" dirty="0" smtClean="0"/>
              <a:t>Infantilni spazmi</a:t>
            </a:r>
            <a:endParaRPr lang="en-US" sz="20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296"/>
    </mc:Choice>
    <mc:Fallback xmlns="">
      <p:transition spd="slow" advTm="36296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4" descr="Slide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149"/>
    </mc:Choice>
    <mc:Fallback xmlns="">
      <p:transition spd="slow" advTm="6314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ЕПИЛЕПТИЧКИ НАПАД</a:t>
            </a:r>
            <a:endParaRPr lang="sr-Latn-RS" sz="21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algn="just"/>
            <a:endParaRPr lang="en-US" sz="60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има тенденцију да се понавља у различитим временским интервалима</a:t>
            </a:r>
          </a:p>
          <a:p>
            <a:pPr algn="just"/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манифестација напада зависи од величине и локације захваћеног можданог региона </a:t>
            </a:r>
          </a:p>
          <a:p>
            <a:pPr algn="just"/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R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аједничка одлика свих напада је да сваки од њих има свој почетак (иктус) који је нагли, трајање (обично кратко траје) и постиктусне промене. </a:t>
            </a:r>
            <a:endParaRPr lang="sr-Latn-R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46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465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sr-Latn-R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RS" sz="12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RS" sz="12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RS" sz="12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RS" sz="12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RS" sz="12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96395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96"/>
    </mc:Choice>
    <mc:Fallback xmlns="">
      <p:transition spd="slow" advTm="30996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 descr="Slide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003"/>
    </mc:Choice>
    <mc:Fallback xmlns="">
      <p:transition spd="slow" advTm="46003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481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smtClean="0">
                <a:solidFill>
                  <a:srgbClr val="FF3300"/>
                </a:solidFill>
                <a:effectLst/>
              </a:rPr>
              <a:t>Todova paraliza</a:t>
            </a:r>
            <a:r>
              <a:rPr lang="sr-Latn-CS" smtClean="0">
                <a:effectLst/>
              </a:rPr>
              <a:t> (пролазна слaбост након фoкалнoг nапaдa)</a:t>
            </a:r>
          </a:p>
          <a:p>
            <a:r>
              <a:rPr lang="sr-Latn-CS" smtClean="0">
                <a:solidFill>
                  <a:srgbClr val="FF3300"/>
                </a:solidFill>
                <a:effectLst/>
              </a:rPr>
              <a:t>Jacksonov marš</a:t>
            </a:r>
            <a:r>
              <a:rPr lang="sr-Latn-CS" smtClean="0">
                <a:effectLst/>
              </a:rPr>
              <a:t>  (ширењe  фокалнoг праж</a:t>
            </a:r>
            <a:r>
              <a:rPr lang="sr-Cyrl-CS" smtClean="0">
                <a:effectLst/>
              </a:rPr>
              <a:t>њ</a:t>
            </a:r>
            <a:r>
              <a:rPr lang="sr-Latn-CS" smtClean="0">
                <a:effectLst/>
              </a:rPr>
              <a:t>ењa)</a:t>
            </a:r>
          </a:p>
          <a:p>
            <a:r>
              <a:rPr lang="sr-Latn-CS" smtClean="0">
                <a:solidFill>
                  <a:srgbClr val="FF3300"/>
                </a:solidFill>
                <a:effectLst/>
              </a:rPr>
              <a:t>Epilepsia partialis continua</a:t>
            </a:r>
            <a:r>
              <a:rPr lang="sr-Latn-CS" smtClean="0">
                <a:effectLst/>
              </a:rPr>
              <a:t> (фокалнo прaжњеnјe koje траје сa</a:t>
            </a:r>
            <a:r>
              <a:rPr lang="sr-Cyrl-CS" smtClean="0">
                <a:effectLst/>
              </a:rPr>
              <a:t>т</a:t>
            </a:r>
            <a:r>
              <a:rPr lang="sr-Latn-CS" smtClean="0">
                <a:effectLst/>
              </a:rPr>
              <a:t>им</a:t>
            </a:r>
            <a:r>
              <a:rPr lang="sr-Cyrl-CS" smtClean="0">
                <a:effectLst/>
              </a:rPr>
              <a:t>а</a:t>
            </a:r>
            <a:r>
              <a:rPr lang="sr-Latn-CS" smtClean="0">
                <a:effectLst/>
              </a:rPr>
              <a:t>)</a:t>
            </a:r>
            <a:endParaRPr lang="en-US" smtClean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210"/>
    </mc:Choice>
    <mc:Fallback xmlns="">
      <p:transition spd="slow" advTm="99210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4" descr="Slide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4067"/>
    </mc:Choice>
    <mc:Fallback xmlns="">
      <p:transition spd="slow" advTm="254067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4" descr="Slide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136"/>
    </mc:Choice>
    <mc:Fallback xmlns="">
      <p:transition spd="slow" advTm="79136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4000" dirty="0" smtClean="0">
                <a:latin typeface="+mn-lt"/>
              </a:rPr>
              <a:t>Мултиаксијални нивои дијагнозе епилепсије</a:t>
            </a:r>
            <a:endParaRPr lang="en-US" sz="4000" dirty="0" smtClean="0">
              <a:latin typeface="+mn-lt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>
                <a:solidFill>
                  <a:schemeClr val="tx1"/>
                </a:solidFill>
              </a:rPr>
              <a:t>Квалитативна дијагноза (да ли јесте или није епилепсија)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Разликова</a:t>
            </a:r>
            <a:r>
              <a:rPr lang="sr-Cyrl-RS" sz="2800" dirty="0"/>
              <a:t>њ</a:t>
            </a:r>
            <a:r>
              <a:rPr lang="sr-Latn-CS" sz="2800" dirty="0" smtClean="0"/>
              <a:t>е спонтаних од провоцираних епилептичних напада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Типолошка дијагноза (о ком типу напада се ради)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Синдромска дијагноза (о којој епилептичној болести или синдрому се ради)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23921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8"/>
    </mc:Choice>
    <mc:Fallback xmlns="">
      <p:transition spd="slow" advTm="11038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4000" dirty="0" smtClean="0">
                <a:latin typeface="+mn-lt"/>
              </a:rPr>
              <a:t>Мултиаксијални нивои дијагнозе епилепсије</a:t>
            </a:r>
            <a:endParaRPr lang="en-US" sz="4000" dirty="0" smtClean="0">
              <a:latin typeface="+mn-lt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>
                <a:solidFill>
                  <a:schemeClr val="tx1"/>
                </a:solidFill>
              </a:rPr>
              <a:t>Квалитативна дијагноза (да ли јесте или није епилепсија)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Разликова</a:t>
            </a:r>
            <a:r>
              <a:rPr lang="sr-Cyrl-RS" sz="2800" dirty="0"/>
              <a:t>њ</a:t>
            </a:r>
            <a:r>
              <a:rPr lang="sr-Latn-CS" sz="2800" dirty="0" smtClean="0"/>
              <a:t>е спонтаних од провоцираних епилептичних напада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Типолошка дијагноза (о ком типу напада се ради)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b="1" dirty="0" smtClean="0">
                <a:solidFill>
                  <a:srgbClr val="C00000"/>
                </a:solidFill>
              </a:rPr>
              <a:t>СИНДРОМСКА ДИЈАГНОЗА (О КОЈОЈ ЕПИЛЕПТИЧНОЈ БОЛЕСТИ ИЛИ СИНДРОМУ СЕ РАДИ)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84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1"/>
    </mc:Choice>
    <mc:Fallback xmlns="">
      <p:transition spd="slow" advTm="2021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sr-Latn-CS" sz="3200" dirty="0" smtClean="0">
                <a:latin typeface="+mn-lt"/>
              </a:rPr>
              <a:t>СИНДРОМСКА ДИЈАГНОЗА ЕПИЛЕПСИЈЕ</a:t>
            </a:r>
            <a:endParaRPr lang="sr-Latn-CS" sz="3200" dirty="0">
              <a:latin typeface="+mn-lt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533400" y="3276600"/>
            <a:ext cx="8305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ü"/>
              <a:defRPr/>
            </a:pPr>
            <a:r>
              <a:rPr lang="sr-Latn-CS" sz="2400" dirty="0">
                <a:solidFill>
                  <a:schemeClr val="tx2"/>
                </a:solidFill>
                <a:latin typeface="+mn-lt"/>
              </a:rPr>
              <a:t>концепт епилепсије као специфичног синдрома је одавно познат нпр. пикнолепсија (дечја апсансна епилепсија) али до пре 50-ак година није прављена суштинска разлика између епилептичног напада и епилепсије као болести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963"/>
    </mc:Choice>
    <mc:Fallback xmlns="">
      <p:transition spd="slow" advTm="17963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Потребно је да се обави већи број мање или више комплексних поступака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Нпр. Карактеристична клиничка слика и налаз полишиљак-талас комплекса на ЕЕГ су довољни за дијагнозу </a:t>
            </a:r>
            <a:r>
              <a:rPr lang="sr-Latn-CS" sz="2400" dirty="0" smtClean="0">
                <a:solidFill>
                  <a:srgbClr val="C00000"/>
                </a:solidFill>
              </a:rPr>
              <a:t>ЈУВЕНИЛНЕ МИОКЛОНИЧКЕ ЕПИЛЕПСИЈЕ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Нпр. Клиничка слика, ЕЕГ, искључивање многобројних хередитарних или ензимских болести, МР ендокранијума, биопсија мозга, комплексна анализа кариотипа (20. хромозом је у облику прстена) су потребни да би се поставила дијагноза </a:t>
            </a:r>
            <a:r>
              <a:rPr lang="sr-Latn-CS" sz="2400" dirty="0" smtClean="0">
                <a:solidFill>
                  <a:srgbClr val="C00000"/>
                </a:solidFill>
              </a:rPr>
              <a:t>СИНДРОМ 20. РИНГ ХРОМОЗОМА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107"/>
    </mc:Choice>
    <mc:Fallback xmlns="">
      <p:transition spd="slow" advTm="45107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457200" y="4572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sr-Latn-CS" sz="3200" dirty="0" smtClean="0">
                <a:latin typeface="+mn-lt"/>
              </a:rPr>
              <a:t>SINDROMSKA DIJAGNOZA EPILEPSIJE</a:t>
            </a:r>
            <a:endParaRPr lang="sr-Latn-CS" sz="3200" dirty="0">
              <a:latin typeface="+mn-lt"/>
            </a:endParaRP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1371600" y="1524000"/>
            <a:ext cx="6553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None/>
              <a:defRPr/>
            </a:pPr>
            <a:r>
              <a:rPr lang="sr-Latn-CS" sz="2100" dirty="0">
                <a:latin typeface="+mn-lt"/>
              </a:rPr>
              <a:t>Parametri koji pomažu u postavljanju sindromske dijagnoze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None/>
              <a:defRPr/>
            </a:pPr>
            <a:endParaRPr lang="sr-Latn-CS" sz="2100" b="1" dirty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ü"/>
              <a:defRPr/>
            </a:pPr>
            <a:r>
              <a:rPr lang="sr-Latn-CS" sz="2000" dirty="0">
                <a:solidFill>
                  <a:schemeClr val="tx2"/>
                </a:solidFill>
                <a:latin typeface="+mn-lt"/>
              </a:rPr>
              <a:t>kvalitativna i tipološka dijagnoza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ü"/>
              <a:defRPr/>
            </a:pPr>
            <a:r>
              <a:rPr lang="sr-Latn-CS" sz="2000" dirty="0">
                <a:solidFill>
                  <a:schemeClr val="tx2"/>
                </a:solidFill>
                <a:latin typeface="+mn-lt"/>
              </a:rPr>
              <a:t>učestalost i cirkadijalna distribucija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ü"/>
              <a:defRPr/>
            </a:pPr>
            <a:r>
              <a:rPr lang="sr-Latn-CS" sz="2000" dirty="0">
                <a:solidFill>
                  <a:schemeClr val="tx2"/>
                </a:solidFill>
                <a:latin typeface="+mn-lt"/>
              </a:rPr>
              <a:t>precipitirajući faktori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ü"/>
              <a:defRPr/>
            </a:pPr>
            <a:r>
              <a:rPr lang="sr-Latn-CS" sz="2000" dirty="0">
                <a:solidFill>
                  <a:schemeClr val="tx2"/>
                </a:solidFill>
                <a:latin typeface="+mn-lt"/>
              </a:rPr>
              <a:t>godine početka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ü"/>
              <a:defRPr/>
            </a:pPr>
            <a:r>
              <a:rPr lang="sr-Latn-CS" sz="2000" dirty="0">
                <a:solidFill>
                  <a:schemeClr val="tx2"/>
                </a:solidFill>
                <a:latin typeface="+mn-lt"/>
              </a:rPr>
              <a:t>tip nasleđivanja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ü"/>
              <a:defRPr/>
            </a:pPr>
            <a:r>
              <a:rPr lang="sr-Latn-CS" sz="2000" dirty="0">
                <a:solidFill>
                  <a:schemeClr val="tx2"/>
                </a:solidFill>
                <a:latin typeface="+mn-lt"/>
              </a:rPr>
              <a:t>fizikalni, mentalni i neurološki simptomi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ü"/>
              <a:defRPr/>
            </a:pPr>
            <a:r>
              <a:rPr lang="sr-Latn-CS" sz="2000" dirty="0">
                <a:solidFill>
                  <a:schemeClr val="tx2"/>
                </a:solidFill>
                <a:latin typeface="+mn-lt"/>
              </a:rPr>
              <a:t>iktalni, interiktalni i video EEG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ü"/>
              <a:defRPr/>
            </a:pPr>
            <a:r>
              <a:rPr lang="sr-Latn-CS" sz="2000" dirty="0">
                <a:solidFill>
                  <a:schemeClr val="tx2"/>
                </a:solidFill>
                <a:latin typeface="+mn-lt"/>
              </a:rPr>
              <a:t>terapijski odgovor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ü"/>
              <a:defRPr/>
            </a:pPr>
            <a:r>
              <a:rPr lang="sr-Latn-CS" sz="2000" dirty="0">
                <a:solidFill>
                  <a:schemeClr val="tx2"/>
                </a:solidFill>
                <a:latin typeface="+mn-lt"/>
              </a:rPr>
              <a:t>funkcionalne i strukturne neuroimidžing metode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ü"/>
              <a:defRPr/>
            </a:pPr>
            <a:r>
              <a:rPr lang="sr-Latn-CS" sz="2000" dirty="0">
                <a:solidFill>
                  <a:schemeClr val="tx2"/>
                </a:solidFill>
                <a:latin typeface="+mn-lt"/>
              </a:rPr>
              <a:t>genetska ispitivanja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ü"/>
              <a:defRPr/>
            </a:pPr>
            <a:r>
              <a:rPr lang="sr-Latn-CS" sz="2000" dirty="0">
                <a:solidFill>
                  <a:schemeClr val="tx2"/>
                </a:solidFill>
                <a:latin typeface="+mn-lt"/>
              </a:rPr>
              <a:t>sva rasploživa sredstva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982"/>
    </mc:Choice>
    <mc:Fallback xmlns="">
      <p:transition spd="slow" advTm="38982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685800" y="2590800"/>
            <a:ext cx="7772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rgbClr val="003366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3200" dirty="0" smtClean="0">
                <a:solidFill>
                  <a:schemeClr val="tx2"/>
                </a:solidFill>
                <a:latin typeface="+mn-lt"/>
              </a:rPr>
              <a:t>ПРОГНОЗА</a:t>
            </a:r>
          </a:p>
          <a:p>
            <a:pPr marL="342900" indent="-342900">
              <a:spcBef>
                <a:spcPct val="20000"/>
              </a:spcBef>
              <a:buClr>
                <a:srgbClr val="003366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3200" dirty="0" smtClean="0">
                <a:solidFill>
                  <a:schemeClr val="tx2"/>
                </a:solidFill>
                <a:latin typeface="+mn-lt"/>
              </a:rPr>
              <a:t>ДИЈАГНОСТИЧКИ ПОСТУПАК</a:t>
            </a:r>
          </a:p>
          <a:p>
            <a:pPr marL="342900" indent="-342900">
              <a:spcBef>
                <a:spcPct val="20000"/>
              </a:spcBef>
              <a:buClr>
                <a:srgbClr val="003366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3200" dirty="0" smtClean="0">
                <a:solidFill>
                  <a:schemeClr val="tx2"/>
                </a:solidFill>
                <a:latin typeface="+mn-lt"/>
              </a:rPr>
              <a:t>КОМПЛИКАЦИЈЕ </a:t>
            </a:r>
          </a:p>
          <a:p>
            <a:pPr marL="342900" indent="-342900">
              <a:spcBef>
                <a:spcPct val="20000"/>
              </a:spcBef>
              <a:buClr>
                <a:srgbClr val="003366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3200" dirty="0" smtClean="0">
                <a:solidFill>
                  <a:schemeClr val="tx2"/>
                </a:solidFill>
                <a:latin typeface="+mn-lt"/>
              </a:rPr>
              <a:t>ТЕРАПИЈА</a:t>
            </a:r>
            <a:endParaRPr lang="sr-Latn-CS" sz="32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300038" y="457200"/>
            <a:ext cx="831056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sr-Latn-CS" sz="3600" dirty="0" smtClean="0">
                <a:latin typeface="+mn-lt"/>
              </a:rPr>
              <a:t>ЗНАЧАЈ СИНДРОМСКЕ ДИЈАГНОЗЕ</a:t>
            </a:r>
            <a:endParaRPr lang="sr-Latn-CS" sz="360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60"/>
    </mc:Choice>
    <mc:Fallback xmlns="">
      <p:transition spd="slow" advTm="1496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smtClean="0">
                <a:effectLst/>
              </a:rPr>
              <a:t>Епилепти</a:t>
            </a:r>
            <a:r>
              <a:rPr lang="sr-Latn-CS" sz="4000" smtClean="0">
                <a:effectLst/>
              </a:rPr>
              <a:t>чни напад се карактерише</a:t>
            </a:r>
            <a:endParaRPr lang="en-US" sz="4000" smtClean="0">
              <a:effectLst/>
            </a:endParaRP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smtClean="0">
                <a:effectLst/>
              </a:rPr>
              <a:t>Начином јављања</a:t>
            </a:r>
          </a:p>
          <a:p>
            <a:r>
              <a:rPr lang="sr-Cyrl-CS" smtClean="0">
                <a:effectLst/>
              </a:rPr>
              <a:t>Клиничким садржајем (симптоматологијом)</a:t>
            </a:r>
          </a:p>
          <a:p>
            <a:r>
              <a:rPr lang="sr-Cyrl-CS" smtClean="0">
                <a:effectLst/>
              </a:rPr>
              <a:t>ЕЕГ карактеристикама</a:t>
            </a:r>
            <a:endParaRPr lang="sr-Latn-CS" smtClean="0">
              <a:effectLst/>
            </a:endParaRPr>
          </a:p>
          <a:p>
            <a:endParaRPr lang="en-US" smtClean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71"/>
    </mc:Choice>
    <mc:Fallback xmlns="">
      <p:transition spd="slow" advTm="15971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228600" y="3048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sr-Latn-C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Значај синдромске дијагнозе</a:t>
            </a:r>
          </a:p>
        </p:txBody>
      </p:sp>
      <p:sp>
        <p:nvSpPr>
          <p:cNvPr id="64514" name="Rectangle 5"/>
          <p:cNvSpPr>
            <a:spLocks noChangeArrowheads="1"/>
          </p:cNvSpPr>
          <p:nvPr/>
        </p:nvSpPr>
        <p:spPr bwMode="auto">
          <a:xfrm>
            <a:off x="153988" y="1371600"/>
            <a:ext cx="899001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762000" eaLnBrk="0" hangingPunct="0">
              <a:spcBef>
                <a:spcPct val="20000"/>
              </a:spcBef>
            </a:pPr>
            <a:endParaRPr lang="sr-Latn-CS" sz="3200">
              <a:latin typeface="Times YU"/>
            </a:endParaRPr>
          </a:p>
          <a:p>
            <a:pPr marL="342900" indent="-342900" defTabSz="762000" eaLnBrk="0" hangingPunct="0">
              <a:spcBef>
                <a:spcPct val="20000"/>
              </a:spcBef>
            </a:pPr>
            <a:endParaRPr lang="sr-Latn-CS" sz="3200">
              <a:latin typeface="Times YU"/>
            </a:endParaRP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0" y="1905000"/>
            <a:ext cx="3119438" cy="4003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sr-Latn-CS" sz="16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600" dirty="0">
                <a:solidFill>
                  <a:schemeClr val="tx2"/>
                </a:solidFill>
                <a:latin typeface="Arial Black" pitchFamily="34" charset="0"/>
              </a:rPr>
              <a:t>Бенигна роландична </a:t>
            </a:r>
          </a:p>
          <a:p>
            <a:pPr eaLnBrk="0" hangingPunct="0">
              <a:defRPr/>
            </a:pPr>
            <a:r>
              <a:rPr lang="sr-Latn-CS" sz="1600" dirty="0">
                <a:solidFill>
                  <a:schemeClr val="tx2"/>
                </a:solidFill>
                <a:latin typeface="Arial Black" pitchFamily="34" charset="0"/>
              </a:rPr>
              <a:t>епилепсија</a:t>
            </a:r>
          </a:p>
          <a:p>
            <a:pPr eaLnBrk="0" hangingPunct="0">
              <a:defRPr/>
            </a:pPr>
            <a:endParaRPr lang="sr-Latn-CS" sz="16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600" dirty="0">
                <a:solidFill>
                  <a:schemeClr val="tx2"/>
                </a:solidFill>
                <a:latin typeface="Arial Black" pitchFamily="34" charset="0"/>
              </a:rPr>
              <a:t>Јувенилна миоклоничка </a:t>
            </a:r>
          </a:p>
          <a:p>
            <a:pPr eaLnBrk="0" hangingPunct="0">
              <a:defRPr/>
            </a:pPr>
            <a:r>
              <a:rPr lang="sr-Latn-CS" sz="1600" dirty="0">
                <a:solidFill>
                  <a:schemeClr val="tx2"/>
                </a:solidFill>
                <a:latin typeface="Arial Black" pitchFamily="34" charset="0"/>
              </a:rPr>
              <a:t>епилепсија</a:t>
            </a:r>
          </a:p>
          <a:p>
            <a:pPr eaLnBrk="0" hangingPunct="0">
              <a:defRPr/>
            </a:pPr>
            <a:endParaRPr lang="sr-Latn-CS" sz="16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600" dirty="0">
                <a:solidFill>
                  <a:schemeClr val="tx2"/>
                </a:solidFill>
                <a:latin typeface="Arial Black" pitchFamily="34" charset="0"/>
              </a:rPr>
              <a:t>Епилепсија темпоралног </a:t>
            </a:r>
          </a:p>
          <a:p>
            <a:pPr eaLnBrk="0" hangingPunct="0">
              <a:defRPr/>
            </a:pPr>
            <a:r>
              <a:rPr lang="sr-Latn-CS" sz="1600" dirty="0">
                <a:solidFill>
                  <a:schemeClr val="tx2"/>
                </a:solidFill>
                <a:latin typeface="Arial Black" pitchFamily="34" charset="0"/>
              </a:rPr>
              <a:t>режња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2971800" y="1781175"/>
            <a:ext cx="2505814" cy="44627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sr-Latn-CS" sz="1600" dirty="0" smtClean="0">
                <a:latin typeface="Arial Black" pitchFamily="34" charset="0"/>
              </a:rPr>
              <a:t>ПРОГНОЗА</a:t>
            </a:r>
          </a:p>
          <a:p>
            <a:pPr eaLnBrk="0" hangingPunct="0">
              <a:defRPr/>
            </a:pPr>
            <a:endParaRPr lang="sr-Latn-CS" sz="1600" dirty="0">
              <a:solidFill>
                <a:srgbClr val="F8F8F8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 dirty="0">
                <a:solidFill>
                  <a:schemeClr val="tx2"/>
                </a:solidFill>
                <a:latin typeface="Arial Black" pitchFamily="34" charset="0"/>
              </a:rPr>
              <a:t>спонтана ремисија</a:t>
            </a: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 dirty="0">
                <a:solidFill>
                  <a:schemeClr val="tx2"/>
                </a:solidFill>
                <a:latin typeface="Arial Black" pitchFamily="34" charset="0"/>
              </a:rPr>
              <a:t>доживотна болест</a:t>
            </a: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 dirty="0">
                <a:solidFill>
                  <a:schemeClr val="tx2"/>
                </a:solidFill>
                <a:latin typeface="Arial Black" pitchFamily="34" charset="0"/>
              </a:rPr>
              <a:t>ремисија у 30% случајева</a:t>
            </a:r>
          </a:p>
          <a:p>
            <a:pPr eaLnBrk="0" hangingPunct="0">
              <a:defRPr/>
            </a:pPr>
            <a:r>
              <a:rPr lang="sr-Latn-CS" sz="1200" dirty="0">
                <a:solidFill>
                  <a:schemeClr val="tx2"/>
                </a:solidFill>
                <a:latin typeface="Arial Black" pitchFamily="34" charset="0"/>
              </a:rPr>
              <a:t>20% рефрактарно на </a:t>
            </a:r>
            <a:r>
              <a:rPr lang="sr-Cyrl-RS" sz="1200" dirty="0" smtClean="0">
                <a:solidFill>
                  <a:schemeClr val="tx2"/>
                </a:solidFill>
                <a:latin typeface="Arial Black" pitchFamily="34" charset="0"/>
              </a:rPr>
              <a:t>ТХ</a:t>
            </a: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5562600" y="1781175"/>
            <a:ext cx="2252540" cy="44627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sr-Latn-CS" sz="1600" dirty="0" smtClean="0">
                <a:latin typeface="Arial Black" pitchFamily="34" charset="0"/>
              </a:rPr>
              <a:t>ДИЈАГНОЗА</a:t>
            </a:r>
          </a:p>
          <a:p>
            <a:pPr eaLnBrk="0" hangingPunct="0">
              <a:defRPr/>
            </a:pPr>
            <a:endParaRPr lang="sr-Latn-CS" sz="1600" dirty="0">
              <a:solidFill>
                <a:srgbClr val="F8F8F8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 dirty="0">
                <a:solidFill>
                  <a:schemeClr val="tx2"/>
                </a:solidFill>
                <a:latin typeface="Arial Black" pitchFamily="34" charset="0"/>
              </a:rPr>
              <a:t>карактеристичан </a:t>
            </a:r>
          </a:p>
          <a:p>
            <a:pPr eaLnBrk="0" hangingPunct="0">
              <a:defRPr/>
            </a:pPr>
            <a:r>
              <a:rPr lang="sr-Latn-CS" sz="1200" dirty="0">
                <a:solidFill>
                  <a:schemeClr val="tx2"/>
                </a:solidFill>
                <a:latin typeface="Arial Black" pitchFamily="34" charset="0"/>
              </a:rPr>
              <a:t>ЕЕГ образац</a:t>
            </a: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 dirty="0">
                <a:solidFill>
                  <a:schemeClr val="tx2"/>
                </a:solidFill>
                <a:latin typeface="Arial Black" pitchFamily="34" charset="0"/>
              </a:rPr>
              <a:t>карактеристичан </a:t>
            </a:r>
          </a:p>
          <a:p>
            <a:pPr eaLnBrk="0" hangingPunct="0">
              <a:defRPr/>
            </a:pPr>
            <a:r>
              <a:rPr lang="sr-Latn-CS" sz="1200" dirty="0">
                <a:solidFill>
                  <a:schemeClr val="tx2"/>
                </a:solidFill>
                <a:latin typeface="Arial Black" pitchFamily="34" charset="0"/>
              </a:rPr>
              <a:t>клинички ток</a:t>
            </a: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 dirty="0">
                <a:solidFill>
                  <a:schemeClr val="tx2"/>
                </a:solidFill>
                <a:latin typeface="Arial Black" pitchFamily="34" charset="0"/>
              </a:rPr>
              <a:t>мезијална темпорална </a:t>
            </a:r>
          </a:p>
          <a:p>
            <a:pPr eaLnBrk="0" hangingPunct="0">
              <a:defRPr/>
            </a:pPr>
            <a:r>
              <a:rPr lang="sr-Latn-CS" sz="1200" dirty="0">
                <a:solidFill>
                  <a:schemeClr val="tx2"/>
                </a:solidFill>
                <a:latin typeface="Arial Black" pitchFamily="34" charset="0"/>
              </a:rPr>
              <a:t>склероза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7766050" y="1781175"/>
            <a:ext cx="1467068" cy="443198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sr-Latn-CS" sz="1600" dirty="0" smtClean="0">
                <a:latin typeface="Arial Black" pitchFamily="34" charset="0"/>
              </a:rPr>
              <a:t>ТЕРАПИЈА</a:t>
            </a: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 dirty="0">
                <a:solidFill>
                  <a:schemeClr val="tx2"/>
                </a:solidFill>
                <a:latin typeface="Arial Black" pitchFamily="34" charset="0"/>
              </a:rPr>
              <a:t>кратkоroчнa</a:t>
            </a: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 dirty="0">
                <a:solidFill>
                  <a:schemeClr val="tx2"/>
                </a:solidFill>
                <a:latin typeface="Arial Black" pitchFamily="34" charset="0"/>
              </a:rPr>
              <a:t>Валпроaти</a:t>
            </a: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 dirty="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 dirty="0">
                <a:solidFill>
                  <a:schemeClr val="tx2"/>
                </a:solidFill>
                <a:latin typeface="Arial Black" pitchFamily="34" charset="0"/>
              </a:rPr>
              <a:t>Карбaмaзепин</a:t>
            </a:r>
          </a:p>
          <a:p>
            <a:pPr eaLnBrk="0" hangingPunct="0">
              <a:defRPr/>
            </a:pPr>
            <a:endParaRPr lang="sr-Latn-CS" sz="14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64519" name="Line 10"/>
          <p:cNvSpPr>
            <a:spLocks noChangeShapeType="1"/>
          </p:cNvSpPr>
          <p:nvPr/>
        </p:nvSpPr>
        <p:spPr bwMode="auto">
          <a:xfrm>
            <a:off x="0" y="17526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4520" name="Line 11"/>
          <p:cNvSpPr>
            <a:spLocks noChangeShapeType="1"/>
          </p:cNvSpPr>
          <p:nvPr/>
        </p:nvSpPr>
        <p:spPr bwMode="auto">
          <a:xfrm>
            <a:off x="0" y="21336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4521" name="Line 12"/>
          <p:cNvSpPr>
            <a:spLocks noChangeShapeType="1"/>
          </p:cNvSpPr>
          <p:nvPr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937"/>
    </mc:Choice>
    <mc:Fallback xmlns="">
      <p:transition spd="slow" advTm="44937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ФЕБРИЛНИ НАПАДИ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Најчешћи напади </a:t>
            </a:r>
            <a:r>
              <a:rPr lang="ru-RU" sz="1800" dirty="0" smtClean="0"/>
              <a:t>у </a:t>
            </a:r>
            <a:r>
              <a:rPr lang="ru-RU" sz="1800" dirty="0"/>
              <a:t>раном </a:t>
            </a:r>
            <a:r>
              <a:rPr lang="ru-RU" sz="1800" dirty="0" smtClean="0"/>
              <a:t>детињству (</a:t>
            </a:r>
            <a:r>
              <a:rPr lang="ru-RU" sz="1800" dirty="0"/>
              <a:t>код 3-5% </a:t>
            </a:r>
            <a:r>
              <a:rPr lang="ru-RU" sz="1800" dirty="0" smtClean="0"/>
              <a:t>деце)</a:t>
            </a:r>
          </a:p>
          <a:p>
            <a:r>
              <a:rPr lang="ru-RU" sz="1800" dirty="0" smtClean="0"/>
              <a:t>генерализовани </a:t>
            </a:r>
            <a:r>
              <a:rPr lang="ru-RU" sz="1800" dirty="0"/>
              <a:t>тоничко-клонички напади који се јављају код деце од 6 месеци до 6 година (у 90% пре 3. године живота), при повишеној температури која није узрокована инфекцијом ЦНС-а. Постоји наследна предиспозиција за фебрилне нападе. </a:t>
            </a:r>
            <a:endParaRPr lang="ru-RU" sz="1800" dirty="0" smtClean="0"/>
          </a:p>
          <a:p>
            <a:r>
              <a:rPr lang="ru-RU" sz="1800" dirty="0" smtClean="0"/>
              <a:t>Најчешће </a:t>
            </a:r>
            <a:r>
              <a:rPr lang="ru-RU" sz="1800" dirty="0"/>
              <a:t>настају у време пораста температуре, у склопу респираторне инфекције или ентероколитиса. Разликују се </a:t>
            </a:r>
            <a:r>
              <a:rPr lang="ru-RU" sz="1800" dirty="0" smtClean="0"/>
              <a:t>:</a:t>
            </a:r>
            <a:endParaRPr lang="ru-RU" sz="1800" dirty="0"/>
          </a:p>
          <a:p>
            <a:r>
              <a:rPr lang="ru-RU" sz="1800" dirty="0"/>
              <a:t>(а) прости фебрилни напади трају краће од 15 минута, по типу ГТК напада и без рецидива су током 24 часа; </a:t>
            </a:r>
          </a:p>
          <a:p>
            <a:r>
              <a:rPr lang="ru-RU" sz="1800" dirty="0"/>
              <a:t>(б) сложени фебрилни напади се понављају током 24 часа, имају жаришни почетак и трају дуже од 15 минута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24224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267"/>
    </mc:Choice>
    <mc:Fallback xmlns="">
      <p:transition spd="slow" advTm="60267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5767" y="2514600"/>
            <a:ext cx="6798736" cy="3444997"/>
          </a:xfrm>
        </p:spPr>
        <p:txBody>
          <a:bodyPr>
            <a:normAutofit fontScale="85000" lnSpcReduction="20000"/>
          </a:bodyPr>
          <a:lstStyle/>
          <a:p>
            <a:r>
              <a:rPr lang="sr-Latn-CS" dirty="0"/>
              <a:t>Akutno lečenje febrilnih napada je važno zbog sprečavanja posledica dugotrajnih složenih napada. </a:t>
            </a:r>
            <a:endParaRPr lang="sr-Cyrl-RS" dirty="0" smtClean="0"/>
          </a:p>
          <a:p>
            <a:r>
              <a:rPr lang="sr-Latn-CS" dirty="0" smtClean="0"/>
              <a:t>Preporučuje </a:t>
            </a:r>
            <a:r>
              <a:rPr lang="sr-Latn-CS" dirty="0"/>
              <a:t>se snižavanje telesne temperature u kućnim uslovima, tuširanje deteta i pravilna primena antipiretika (paracetamol i ibuprofen). Zbog opasnosti od Reyeovog sindroma, kontraindikovana je primena acetilsalicilne kiseline.</a:t>
            </a:r>
            <a:endParaRPr lang="sr-Latn-RS" dirty="0"/>
          </a:p>
          <a:p>
            <a:r>
              <a:rPr lang="sr-Latn-CS" dirty="0"/>
              <a:t>Profilaksa recidiva se zasniva na intermitentnoj rektalnoj primeni diazepama (0,5-0,75 mg/kg/12h) tokom povišene temperature (&gt;38 C</a:t>
            </a:r>
            <a:r>
              <a:rPr lang="sr-Latn-CS" baseline="30000" dirty="0"/>
              <a:t>o</a:t>
            </a:r>
            <a:r>
              <a:rPr lang="sr-Latn-CS" dirty="0"/>
              <a:t>).</a:t>
            </a:r>
            <a:r>
              <a:rPr lang="sr-Cyrl-CS" dirty="0"/>
              <a:t> </a:t>
            </a:r>
            <a:endParaRPr lang="sr-Cyrl-CS" dirty="0" smtClean="0"/>
          </a:p>
          <a:p>
            <a:r>
              <a:rPr lang="sr-Cyrl-CS" dirty="0" smtClean="0"/>
              <a:t>U</a:t>
            </a:r>
            <a:r>
              <a:rPr lang="sr-Latn-CS" dirty="0"/>
              <a:t>koliko je takva prevencija neefikasna, koristi se hronična primena antiepileptičkih lekova (AEL; valproati u dozi od 20-30 mg/kg).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27413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189"/>
    </mc:Choice>
    <mc:Fallback xmlns="">
      <p:transition spd="slow" advTm="67189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Title 1"/>
          <p:cNvSpPr>
            <a:spLocks noGrp="1"/>
          </p:cNvSpPr>
          <p:nvPr>
            <p:ph type="title" idx="4294967295"/>
          </p:nvPr>
        </p:nvSpPr>
        <p:spPr>
          <a:xfrm>
            <a:off x="457200" y="990600"/>
            <a:ext cx="8229600" cy="1130300"/>
          </a:xfrm>
          <a:noFill/>
        </p:spPr>
        <p:txBody>
          <a:bodyPr/>
          <a:lstStyle/>
          <a:p>
            <a:r>
              <a:rPr lang="en-US" dirty="0" err="1" smtClean="0">
                <a:effectLst/>
              </a:rPr>
              <a:t>Основни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узроци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епилепсије</a:t>
            </a:r>
            <a:r>
              <a:rPr lang="en-US" dirty="0" smtClean="0">
                <a:effectLst/>
              </a:rPr>
              <a:t> </a:t>
            </a:r>
          </a:p>
        </p:txBody>
      </p:sp>
      <p:sp>
        <p:nvSpPr>
          <p:cNvPr id="193538" name="Content Placeholder 2"/>
          <p:cNvSpPr>
            <a:spLocks noGrp="1"/>
          </p:cNvSpPr>
          <p:nvPr>
            <p:ph idx="4294967295"/>
          </p:nvPr>
        </p:nvSpPr>
        <p:spPr>
          <a:xfrm>
            <a:off x="914400" y="3124200"/>
            <a:ext cx="7315200" cy="3011488"/>
          </a:xfrm>
          <a:noFill/>
        </p:spPr>
        <p:txBody>
          <a:bodyPr/>
          <a:lstStyle/>
          <a:p>
            <a:r>
              <a:rPr lang="en-US" dirty="0" err="1" smtClean="0">
                <a:effectLst/>
              </a:rPr>
              <a:t>Идиопатске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епилепсије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 err="1" smtClean="0">
                <a:effectLst/>
              </a:rPr>
              <a:t>Симптоматске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епилепсије</a:t>
            </a:r>
            <a:r>
              <a:rPr lang="en-US" dirty="0" smtClean="0">
                <a:effectLst/>
              </a:rPr>
              <a:t> </a:t>
            </a:r>
          </a:p>
          <a:p>
            <a:pPr marL="0" indent="0">
              <a:buNone/>
            </a:pPr>
            <a:r>
              <a:rPr lang="sr-Cyrl-RS" dirty="0" smtClean="0">
                <a:effectLst/>
              </a:rPr>
              <a:t>    (</a:t>
            </a:r>
            <a:r>
              <a:rPr lang="en-US" dirty="0" err="1" smtClean="0">
                <a:effectLst/>
              </a:rPr>
              <a:t>Провоциране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епилепсије</a:t>
            </a:r>
            <a:r>
              <a:rPr lang="sr-Cyrl-RS" dirty="0"/>
              <a:t>)</a:t>
            </a:r>
            <a:endParaRPr lang="en-US" dirty="0" smtClean="0">
              <a:effectLst/>
            </a:endParaRPr>
          </a:p>
          <a:p>
            <a:r>
              <a:rPr lang="en-US" dirty="0" err="1" smtClean="0">
                <a:effectLst/>
              </a:rPr>
              <a:t>Криптогене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епилепсије</a:t>
            </a:r>
            <a:r>
              <a:rPr lang="en-US" dirty="0" smtClean="0">
                <a:effectLst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958"/>
    </mc:Choice>
    <mc:Fallback xmlns="">
      <p:transition spd="slow" advTm="28958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3" name="Title 2"/>
          <p:cNvSpPr>
            <a:spLocks noGrp="1"/>
          </p:cNvSpPr>
          <p:nvPr>
            <p:ph type="title" idx="4294967295"/>
          </p:nvPr>
        </p:nvSpPr>
        <p:spPr>
          <a:xfrm>
            <a:off x="0" y="276225"/>
            <a:ext cx="8229600" cy="1130300"/>
          </a:xfrm>
          <a:noFill/>
        </p:spPr>
        <p:txBody>
          <a:bodyPr>
            <a:normAutofit fontScale="90000"/>
          </a:bodyPr>
          <a:lstStyle/>
          <a:p>
            <a:r>
              <a:rPr lang="sr-Cyrl-RS" sz="2800" dirty="0" smtClean="0">
                <a:effectLst/>
              </a:rPr>
              <a:t/>
            </a:r>
            <a:br>
              <a:rPr lang="sr-Cyrl-RS" sz="2800" dirty="0" smtClean="0">
                <a:effectLst/>
              </a:rPr>
            </a:br>
            <a:r>
              <a:rPr lang="en-US" sz="2800" dirty="0" err="1" smtClean="0">
                <a:effectLst/>
              </a:rPr>
              <a:t>Систематична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класификација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епилепсија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према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етиологији</a:t>
            </a:r>
            <a:r>
              <a:rPr lang="en-US" sz="2800" dirty="0" smtClean="0">
                <a:effectLst/>
              </a:rPr>
              <a:t> (</a:t>
            </a:r>
            <a:r>
              <a:rPr lang="en-US" sz="2800" dirty="0" err="1" smtClean="0">
                <a:effectLst/>
              </a:rPr>
              <a:t>Схорвон</a:t>
            </a:r>
            <a:r>
              <a:rPr lang="en-US" sz="2800" dirty="0" smtClean="0">
                <a:effectLst/>
              </a:rPr>
              <a:t>, 2011)</a:t>
            </a:r>
            <a:r>
              <a:rPr lang="en-US" dirty="0" smtClean="0">
                <a:effectLst/>
              </a:rPr>
              <a:t> </a:t>
            </a:r>
            <a:endParaRPr lang="sr-Latn-CS" dirty="0" smtClean="0">
              <a:effectLst/>
            </a:endParaRPr>
          </a:p>
        </p:txBody>
      </p:sp>
      <p:graphicFrame>
        <p:nvGraphicFramePr>
          <p:cNvPr id="192533" name="Group 21"/>
          <p:cNvGraphicFramePr>
            <a:graphicFrameLocks noGrp="1"/>
          </p:cNvGraphicFramePr>
          <p:nvPr>
            <p:ph idx="4294967295"/>
          </p:nvPr>
        </p:nvGraphicFramePr>
        <p:xfrm>
          <a:off x="914400" y="1844675"/>
          <a:ext cx="7315200" cy="4267200"/>
        </p:xfrm>
        <a:graphic>
          <a:graphicData uri="http://schemas.openxmlformats.org/drawingml/2006/table">
            <a:tbl>
              <a:tblPr/>
              <a:tblGrid>
                <a:gridCol w="1673578"/>
                <a:gridCol w="5641622"/>
              </a:tblGrid>
              <a:tr h="10628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Idiopatske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epilepsije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sr-Latn-C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Epilepsije izazvane genetskim uzrokom  bez grubljih neuropatoloških nenormalnosti. Uključene su i epilepsije sa verovatnim multigenskim ili kompleksnim nasleđivanjem, čiji mehanizmi još uvek nisu dokazani </a:t>
                      </a: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3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Simptomatske epilepsije </a:t>
                      </a:r>
                      <a:endParaRPr kumimoji="0" lang="sr-Latn-C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Stečene ili genetske epilepsije udružene sa grubljim patološkim nenormalnostima ili sa kliničkim karakteristikama koji na to ukazuju. Uključeni su razvojni i kongenitalni poremećaji kod kojih postoje patološke promene, kao i monogenske bolesti kod kojih je, pored drugih sistemskih ili neuroloških nenormalnosti, prisutna i epilepsija </a:t>
                      </a: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28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Provocirane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epilepsije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("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napadi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")</a:t>
                      </a:r>
                      <a:endParaRPr kumimoji="0" lang="sr-Latn-C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Epilepsije kod kojih je specifični sistemski ili spoljašnji faktor glavni uzrok epilepsije i gde nema grubljih patoloških promena . Mogu da imaju genetski, stečeni, ili kriptogeni uzrok. Ovde spadaju i refleksne epilepsije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2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Kriptogene epilepsije </a:t>
                      </a:r>
                      <a:endParaRPr kumimoji="0" lang="sr-Latn-C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Uzrok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nije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utvrđen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što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zavisi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od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truda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tehnologije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uložene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u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dijagnostički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postupak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Čini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oko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40%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epilepsija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2771" name="TextBox 23"/>
          <p:cNvSpPr txBox="1">
            <a:spLocks noChangeArrowheads="1"/>
          </p:cNvSpPr>
          <p:nvPr/>
        </p:nvSpPr>
        <p:spPr bwMode="auto">
          <a:xfrm>
            <a:off x="179388" y="6561138"/>
            <a:ext cx="85693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US" sz="1200" b="1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34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973"/>
    </mc:Choice>
    <mc:Fallback xmlns="">
      <p:transition spd="slow" advTm="62973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7" name="Title 1"/>
          <p:cNvSpPr>
            <a:spLocks noGrp="1"/>
          </p:cNvSpPr>
          <p:nvPr>
            <p:ph type="title" idx="4294967295"/>
          </p:nvPr>
        </p:nvSpPr>
        <p:spPr>
          <a:xfrm>
            <a:off x="0" y="276225"/>
            <a:ext cx="8229600" cy="1130300"/>
          </a:xfrm>
          <a:noFill/>
        </p:spPr>
        <p:txBody>
          <a:bodyPr/>
          <a:lstStyle/>
          <a:p>
            <a:r>
              <a:rPr lang="en-US" sz="3200" dirty="0" err="1" smtClean="0">
                <a:effectLst/>
              </a:rPr>
              <a:t>Нај</a:t>
            </a:r>
            <a:r>
              <a:rPr lang="sr-Cyrl-CS" sz="3200" dirty="0" smtClean="0">
                <a:effectLst/>
              </a:rPr>
              <a:t>ч</a:t>
            </a:r>
            <a:r>
              <a:rPr lang="en-US" sz="3200" dirty="0" smtClean="0">
                <a:effectLst/>
              </a:rPr>
              <a:t>е</a:t>
            </a:r>
            <a:r>
              <a:rPr lang="sr-Cyrl-RS" sz="3200" dirty="0"/>
              <a:t>ш</a:t>
            </a:r>
            <a:r>
              <a:rPr lang="en-US" sz="3200" dirty="0" err="1" smtClean="0">
                <a:effectLst/>
              </a:rPr>
              <a:t>ћи</a:t>
            </a:r>
            <a:r>
              <a:rPr lang="en-US" sz="3200" dirty="0" smtClean="0">
                <a:effectLst/>
              </a:rPr>
              <a:t> </a:t>
            </a:r>
            <a:r>
              <a:rPr lang="en-US" sz="3200" dirty="0" err="1" smtClean="0">
                <a:effectLst/>
              </a:rPr>
              <a:t>провокациони</a:t>
            </a:r>
            <a:r>
              <a:rPr lang="en-US" sz="3200" dirty="0" smtClean="0">
                <a:effectLst/>
              </a:rPr>
              <a:t> </a:t>
            </a:r>
            <a:r>
              <a:rPr lang="en-US" sz="3200" dirty="0" err="1" smtClean="0">
                <a:effectLst/>
              </a:rPr>
              <a:t>фактори</a:t>
            </a:r>
            <a:r>
              <a:rPr lang="en-US" dirty="0" smtClean="0">
                <a:effectLst/>
              </a:rPr>
              <a:t> </a:t>
            </a:r>
          </a:p>
        </p:txBody>
      </p:sp>
      <p:graphicFrame>
        <p:nvGraphicFramePr>
          <p:cNvPr id="195611" name="Group 27"/>
          <p:cNvGraphicFramePr>
            <a:graphicFrameLocks noGrp="1"/>
          </p:cNvGraphicFramePr>
          <p:nvPr>
            <p:ph idx="4294967295"/>
          </p:nvPr>
        </p:nvGraphicFramePr>
        <p:xfrm>
          <a:off x="914400" y="1603375"/>
          <a:ext cx="7315200" cy="4846320"/>
        </p:xfrm>
        <a:graphic>
          <a:graphicData uri="http://schemas.openxmlformats.org/drawingml/2006/table">
            <a:tbl>
              <a:tblPr/>
              <a:tblGrid>
                <a:gridCol w="3657600"/>
                <a:gridCol w="3657600"/>
              </a:tblGrid>
              <a:tr h="3451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Неспавање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Фебрилност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1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Хипервентилација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Електро шок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1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Оптерећење водом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Стрес (?)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45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Интоксикација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инсектициди, стрихнин, индустријске хемикалије, органски растварачи, бојни отрови...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Апстиненцијални синдроми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алкохол, бензодиазепини, опиоиди, барбитурати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40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Разни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медикаменти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аминофилин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трамадол, кломипрамин, мапротилин, доксепин, бупропион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неуролептици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(хлорпромазин, клозапин, проазин), изониазид, пеницилин, имипенем, кинолини, халотан, новокаин, амфетамин,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кокаин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Метаболички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поремећаји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хипогликемија, алкалоза, уремија, постдијализациони дисеквилибријум, хипонатремија, хепатичка, аноксична, хиперкарбијска, Хасхимотова енцефалопатија, сепса, боравак у "шок соби")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554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926"/>
    </mc:Choice>
    <mc:Fallback xmlns="">
      <p:transition spd="slow" advTm="40926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29" name="Title 2"/>
          <p:cNvSpPr>
            <a:spLocks noGrp="1"/>
          </p:cNvSpPr>
          <p:nvPr>
            <p:ph type="title" idx="4294967295"/>
          </p:nvPr>
        </p:nvSpPr>
        <p:spPr>
          <a:xfrm>
            <a:off x="0" y="276225"/>
            <a:ext cx="8229600" cy="1130300"/>
          </a:xfrm>
          <a:noFill/>
        </p:spPr>
        <p:txBody>
          <a:bodyPr/>
          <a:lstStyle/>
          <a:p>
            <a:r>
              <a:rPr lang="en-US" sz="3200" smtClean="0">
                <a:effectLst/>
              </a:rPr>
              <a:t>Утицај технологије на препознавање етиологије</a:t>
            </a:r>
            <a:endParaRPr lang="sr-Latn-CS" sz="3200" smtClean="0">
              <a:effectLst/>
            </a:endParaRPr>
          </a:p>
        </p:txBody>
      </p:sp>
      <p:sp>
        <p:nvSpPr>
          <p:cNvPr id="201730" name="Content Placeholder 1"/>
          <p:cNvSpPr>
            <a:spLocks noGrp="1"/>
          </p:cNvSpPr>
          <p:nvPr>
            <p:ph idx="4294967295"/>
          </p:nvPr>
        </p:nvSpPr>
        <p:spPr>
          <a:xfrm>
            <a:off x="914400" y="1600200"/>
            <a:ext cx="6629400" cy="4532313"/>
          </a:xfrm>
          <a:noFill/>
        </p:spPr>
        <p:txBody>
          <a:bodyPr/>
          <a:lstStyle/>
          <a:p>
            <a:r>
              <a:rPr lang="sr-Latn-CS" sz="2000" dirty="0" smtClean="0">
                <a:effectLst/>
              </a:rPr>
              <a:t>Компјутеризована томографија </a:t>
            </a:r>
          </a:p>
          <a:p>
            <a:pPr lvl="1"/>
            <a:r>
              <a:rPr lang="sr-Latn-CS" sz="2000" dirty="0" smtClean="0">
                <a:effectLst/>
              </a:rPr>
              <a:t>мали помак </a:t>
            </a:r>
          </a:p>
          <a:p>
            <a:r>
              <a:rPr lang="sr-Latn-CS" sz="2000" b="1" dirty="0" smtClean="0">
                <a:solidFill>
                  <a:srgbClr val="A50021"/>
                </a:solidFill>
                <a:effectLst/>
              </a:rPr>
              <a:t>Магнетска резонанца </a:t>
            </a:r>
          </a:p>
          <a:p>
            <a:pPr lvl="1"/>
            <a:r>
              <a:rPr lang="sr-Latn-CS" sz="2000" b="1" dirty="0" smtClean="0">
                <a:solidFill>
                  <a:srgbClr val="A50021"/>
                </a:solidFill>
                <a:effectLst/>
              </a:rPr>
              <a:t>револуција </a:t>
            </a:r>
          </a:p>
          <a:p>
            <a:r>
              <a:rPr lang="sr-Latn-CS" sz="2000" b="1" dirty="0" smtClean="0">
                <a:effectLst/>
              </a:rPr>
              <a:t>Операције, хистолошке анализе </a:t>
            </a:r>
          </a:p>
          <a:p>
            <a:pPr lvl="1"/>
            <a:r>
              <a:rPr lang="sr-Latn-CS" sz="2000" b="1" dirty="0" smtClean="0">
                <a:effectLst/>
              </a:rPr>
              <a:t>огроман помак </a:t>
            </a:r>
          </a:p>
          <a:p>
            <a:r>
              <a:rPr lang="sr-Latn-CS" sz="2000" dirty="0" smtClean="0">
                <a:effectLst/>
              </a:rPr>
              <a:t>Генетске анализе </a:t>
            </a:r>
          </a:p>
          <a:p>
            <a:pPr lvl="1"/>
            <a:r>
              <a:rPr lang="sr-Latn-CS" sz="2000" dirty="0" smtClean="0">
                <a:effectLst/>
              </a:rPr>
              <a:t>велики помак </a:t>
            </a:r>
          </a:p>
          <a:p>
            <a:r>
              <a:rPr lang="sr-Latn-CS" sz="2000" dirty="0" smtClean="0">
                <a:effectLst/>
              </a:rPr>
              <a:t>Токсиколошке, биохемијске и метаболичке анализе</a:t>
            </a:r>
          </a:p>
          <a:p>
            <a:pPr lvl="1"/>
            <a:r>
              <a:rPr lang="sr-Latn-CS" sz="2000" dirty="0" smtClean="0">
                <a:effectLst/>
              </a:rPr>
              <a:t>корисне су</a:t>
            </a:r>
          </a:p>
        </p:txBody>
      </p:sp>
    </p:spTree>
    <p:extLst>
      <p:ext uri="{BB962C8B-B14F-4D97-AF65-F5344CB8AC3E}">
        <p14:creationId xmlns:p14="http://schemas.microsoft.com/office/powerpoint/2010/main" val="241154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126"/>
    </mc:Choice>
    <mc:Fallback xmlns="">
      <p:transition spd="slow" advTm="29126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3600" dirty="0" smtClean="0"/>
              <a:t>Класификација епилепсија</a:t>
            </a:r>
            <a:br>
              <a:rPr lang="sr-Latn-CS" sz="3600" dirty="0" smtClean="0"/>
            </a:br>
            <a:r>
              <a:rPr lang="sr-Latn-CS" sz="3600" dirty="0" smtClean="0"/>
              <a:t>ГЕНЕРАЛИЗОВАНЕ ИЛИ </a:t>
            </a:r>
            <a:r>
              <a:rPr lang="sr-Cyrl-RS" sz="3600" dirty="0" smtClean="0"/>
              <a:t>(ФОКАЛНЕ) </a:t>
            </a:r>
            <a:r>
              <a:rPr lang="sr-Latn-CS" sz="3600" dirty="0" smtClean="0"/>
              <a:t>ПАРЦИЈАЛНЕ</a:t>
            </a:r>
            <a:endParaRPr lang="en-US" sz="3600" dirty="0" smtClean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74875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endParaRPr lang="sr-Cyrl-RS" dirty="0" smtClean="0"/>
          </a:p>
          <a:p>
            <a:pPr eaLnBrk="1" hangingPunct="1">
              <a:defRPr/>
            </a:pPr>
            <a:r>
              <a:rPr lang="sr-Latn-CS" dirty="0" smtClean="0"/>
              <a:t>Идиопатске </a:t>
            </a:r>
            <a:r>
              <a:rPr lang="sr-Latn-CS" sz="2000" dirty="0" smtClean="0"/>
              <a:t>(без придружене болести ЦНС-епилепсија је једини фенотип) </a:t>
            </a:r>
            <a:r>
              <a:rPr lang="sr-Cyrl-CS" sz="2000" dirty="0" smtClean="0">
                <a:solidFill>
                  <a:srgbClr val="FF3300"/>
                </a:solidFill>
              </a:rPr>
              <a:t>1.</a:t>
            </a:r>
            <a:r>
              <a:rPr lang="sr-Latn-CS" sz="2000" dirty="0" smtClean="0">
                <a:solidFill>
                  <a:srgbClr val="FF3300"/>
                </a:solidFill>
              </a:rPr>
              <a:t> и </a:t>
            </a:r>
            <a:r>
              <a:rPr lang="sr-Cyrl-CS" sz="2000" dirty="0" smtClean="0">
                <a:solidFill>
                  <a:srgbClr val="FF3300"/>
                </a:solidFill>
              </a:rPr>
              <a:t>2.</a:t>
            </a:r>
            <a:r>
              <a:rPr lang="sr-Latn-CS" sz="2000" dirty="0" smtClean="0">
                <a:solidFill>
                  <a:srgbClr val="FF3300"/>
                </a:solidFill>
              </a:rPr>
              <a:t> деценија</a:t>
            </a:r>
          </a:p>
          <a:p>
            <a:pPr eaLnBrk="1" hangingPunct="1">
              <a:defRPr/>
            </a:pPr>
            <a:r>
              <a:rPr lang="sr-Latn-CS" dirty="0" smtClean="0"/>
              <a:t>Симптоматске </a:t>
            </a:r>
            <a:r>
              <a:rPr lang="sr-Latn-CS" sz="1800" dirty="0" smtClean="0"/>
              <a:t>(постоји придружена болест ЦНС) </a:t>
            </a:r>
            <a:r>
              <a:rPr lang="sr-Latn-CS" sz="1800" dirty="0" smtClean="0">
                <a:solidFill>
                  <a:srgbClr val="FF3300"/>
                </a:solidFill>
              </a:rPr>
              <a:t>преко 30 година Епи тарда</a:t>
            </a:r>
          </a:p>
          <a:p>
            <a:pPr eaLnBrk="1" hangingPunct="1">
              <a:defRPr/>
            </a:pPr>
            <a:r>
              <a:rPr lang="sr-Latn-CS" dirty="0" smtClean="0"/>
              <a:t>Криптогене - </a:t>
            </a:r>
            <a:r>
              <a:rPr lang="sr-Latn-CS" sz="1600" dirty="0" smtClean="0"/>
              <a:t>вероватно симптоматске (сматрају се симптоматским док се не докаже супротно)</a:t>
            </a:r>
            <a:endParaRPr lang="en-US" sz="16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00"/>
    </mc:Choice>
    <mc:Fallback xmlns="">
      <p:transition spd="slow" advTm="26900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75" name="Title 2"/>
          <p:cNvSpPr>
            <a:spLocks noGrp="1"/>
          </p:cNvSpPr>
          <p:nvPr>
            <p:ph type="title" idx="4294967295"/>
          </p:nvPr>
        </p:nvSpPr>
        <p:spPr>
          <a:xfrm>
            <a:off x="0" y="276225"/>
            <a:ext cx="8229600" cy="1130300"/>
          </a:xfrm>
          <a:noFill/>
        </p:spPr>
        <p:txBody>
          <a:bodyPr/>
          <a:lstStyle/>
          <a:p>
            <a:r>
              <a:rPr lang="sr-Latn-CS" smtClean="0">
                <a:effectLst/>
              </a:rPr>
              <a:t>Uzroci generalizovanih epilepsija</a:t>
            </a:r>
          </a:p>
        </p:txBody>
      </p:sp>
      <p:sp>
        <p:nvSpPr>
          <p:cNvPr id="190476" name="Content Placeholder 1"/>
          <p:cNvSpPr>
            <a:spLocks noGrp="1"/>
          </p:cNvSpPr>
          <p:nvPr>
            <p:ph idx="4294967295"/>
          </p:nvPr>
        </p:nvSpPr>
        <p:spPr>
          <a:xfrm>
            <a:off x="881900" y="1583298"/>
            <a:ext cx="6193497" cy="4532313"/>
          </a:xfrm>
          <a:noFill/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sz="2400" b="1" dirty="0" err="1" smtClean="0">
                <a:effectLst/>
              </a:rPr>
              <a:t>genetski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uzroci</a:t>
            </a:r>
            <a:endParaRPr lang="en-US" sz="2400" b="1" dirty="0" smtClean="0">
              <a:effectLst/>
            </a:endParaRPr>
          </a:p>
          <a:p>
            <a:pPr eaLnBrk="1" hangingPunct="1"/>
            <a:r>
              <a:rPr lang="en-US" sz="2400" b="1" dirty="0" err="1" smtClean="0">
                <a:effectLst/>
              </a:rPr>
              <a:t>metaboli</a:t>
            </a:r>
            <a:r>
              <a:rPr lang="sr-Latn-CS" sz="2400" b="1" dirty="0" smtClean="0">
                <a:effectLst/>
              </a:rPr>
              <a:t>č</a:t>
            </a:r>
            <a:r>
              <a:rPr lang="en-US" sz="2400" b="1" dirty="0" err="1" smtClean="0">
                <a:effectLst/>
              </a:rPr>
              <a:t>ki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uzroci</a:t>
            </a:r>
            <a:endParaRPr lang="en-US" sz="2400" b="1" dirty="0" smtClean="0">
              <a:effectLst/>
            </a:endParaRPr>
          </a:p>
          <a:p>
            <a:pPr eaLnBrk="1" hangingPunct="1"/>
            <a:r>
              <a:rPr lang="en-US" sz="2400" b="1" dirty="0" err="1" smtClean="0">
                <a:effectLst/>
              </a:rPr>
              <a:t>intoksikacije</a:t>
            </a:r>
            <a:endParaRPr lang="en-US" sz="2400" b="1" dirty="0" smtClean="0">
              <a:effectLst/>
            </a:endParaRPr>
          </a:p>
          <a:p>
            <a:pPr eaLnBrk="1" hangingPunct="1"/>
            <a:r>
              <a:rPr lang="sr-Latn-CS" sz="2400" dirty="0" smtClean="0">
                <a:effectLst/>
              </a:rPr>
              <a:t>kortikalme displazije</a:t>
            </a:r>
          </a:p>
          <a:p>
            <a:pPr eaLnBrk="1" hangingPunct="1"/>
            <a:r>
              <a:rPr lang="en-US" sz="2400" dirty="0" err="1" smtClean="0">
                <a:effectLst/>
              </a:rPr>
              <a:t>kongenitalne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malf</a:t>
            </a:r>
            <a:r>
              <a:rPr lang="sr-Latn-CS" sz="2400" dirty="0" smtClean="0">
                <a:effectLst/>
              </a:rPr>
              <a:t>orm.</a:t>
            </a:r>
            <a:endParaRPr lang="en-US" sz="2400" dirty="0" smtClean="0">
              <a:effectLst/>
            </a:endParaRPr>
          </a:p>
          <a:p>
            <a:pPr eaLnBrk="1" hangingPunct="1"/>
            <a:r>
              <a:rPr lang="en-US" sz="2400" dirty="0" err="1" smtClean="0">
                <a:effectLst/>
              </a:rPr>
              <a:t>degenerativne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bolesti</a:t>
            </a:r>
            <a:endParaRPr lang="en-US" sz="2400" dirty="0" smtClean="0">
              <a:effectLst/>
            </a:endParaRPr>
          </a:p>
          <a:p>
            <a:pPr eaLnBrk="1" hangingPunct="1"/>
            <a:r>
              <a:rPr lang="en-US" sz="2400" dirty="0" err="1" smtClean="0">
                <a:effectLst/>
              </a:rPr>
              <a:t>perinatalna</a:t>
            </a:r>
            <a:r>
              <a:rPr lang="en-US" sz="2400" dirty="0" smtClean="0">
                <a:effectLst/>
              </a:rPr>
              <a:t> o</a:t>
            </a:r>
            <a:r>
              <a:rPr lang="sr-Latn-CS" sz="2400" dirty="0" smtClean="0">
                <a:effectLst/>
              </a:rPr>
              <a:t>š</a:t>
            </a:r>
            <a:r>
              <a:rPr lang="en-US" sz="2400" dirty="0" err="1" smtClean="0">
                <a:effectLst/>
              </a:rPr>
              <a:t>te</a:t>
            </a:r>
            <a:r>
              <a:rPr lang="sr-Latn-CS" sz="2400" dirty="0" smtClean="0">
                <a:effectLst/>
              </a:rPr>
              <a:t>ć</a:t>
            </a:r>
            <a:r>
              <a:rPr lang="en-US" sz="2400" dirty="0" err="1" smtClean="0">
                <a:effectLst/>
              </a:rPr>
              <a:t>enja</a:t>
            </a:r>
            <a:endParaRPr lang="en-US" sz="2400" dirty="0" smtClean="0">
              <a:effectLst/>
            </a:endParaRPr>
          </a:p>
          <a:p>
            <a:pPr eaLnBrk="1" hangingPunct="1"/>
            <a:r>
              <a:rPr lang="en-US" sz="2400" dirty="0" err="1" smtClean="0">
                <a:effectLst/>
              </a:rPr>
              <a:t>vaskularne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malform</a:t>
            </a:r>
            <a:r>
              <a:rPr lang="sr-Latn-CS" sz="2400" dirty="0" smtClean="0">
                <a:effectLst/>
              </a:rPr>
              <a:t>.</a:t>
            </a:r>
          </a:p>
          <a:p>
            <a:pPr eaLnBrk="1" hangingPunct="1"/>
            <a:r>
              <a:rPr lang="en-US" sz="2400" dirty="0" smtClean="0">
                <a:effectLst/>
              </a:rPr>
              <a:t>CVB</a:t>
            </a:r>
          </a:p>
          <a:p>
            <a:pPr eaLnBrk="1" hangingPunct="1"/>
            <a:r>
              <a:rPr lang="en-US" sz="2400" dirty="0" err="1" smtClean="0">
                <a:effectLst/>
              </a:rPr>
              <a:t>traume</a:t>
            </a:r>
            <a:endParaRPr lang="en-US" sz="2400" dirty="0" smtClean="0">
              <a:effectLst/>
            </a:endParaRPr>
          </a:p>
          <a:p>
            <a:pPr eaLnBrk="1" hangingPunct="1"/>
            <a:r>
              <a:rPr lang="en-US" sz="2400" dirty="0" err="1" smtClean="0">
                <a:effectLst/>
              </a:rPr>
              <a:t>neoplazije</a:t>
            </a:r>
            <a:endParaRPr lang="en-US" sz="2400" dirty="0" smtClean="0">
              <a:effectLst/>
            </a:endParaRPr>
          </a:p>
          <a:p>
            <a:pPr eaLnBrk="1" hangingPunct="1"/>
            <a:r>
              <a:rPr lang="en-US" sz="2400" dirty="0" err="1" smtClean="0">
                <a:effectLst/>
              </a:rPr>
              <a:t>infekcije</a:t>
            </a:r>
            <a:endParaRPr lang="sr-Latn-CS" sz="2400" dirty="0" smtClean="0">
              <a:effectLst/>
            </a:endParaRPr>
          </a:p>
        </p:txBody>
      </p:sp>
      <p:grpSp>
        <p:nvGrpSpPr>
          <p:cNvPr id="190477" name="Group 17"/>
          <p:cNvGrpSpPr>
            <a:grpSpLocks/>
          </p:cNvGrpSpPr>
          <p:nvPr/>
        </p:nvGrpSpPr>
        <p:grpSpPr bwMode="auto">
          <a:xfrm>
            <a:off x="3563938" y="1981200"/>
            <a:ext cx="5275262" cy="4041775"/>
            <a:chOff x="3132138" y="1881188"/>
            <a:chExt cx="5707065" cy="4371976"/>
          </a:xfrm>
        </p:grpSpPr>
        <p:graphicFrame>
          <p:nvGraphicFramePr>
            <p:cNvPr id="190469" name="Object 29"/>
            <p:cNvGraphicFramePr>
              <a:graphicFrameLocks noChangeAspect="1"/>
            </p:cNvGraphicFramePr>
            <p:nvPr/>
          </p:nvGraphicFramePr>
          <p:xfrm>
            <a:off x="3168650" y="2301875"/>
            <a:ext cx="2808288" cy="3743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0661" name="Photo Editor Photo" r:id="rId3" imgW="1280271" imgH="1371719" progId="">
                    <p:embed/>
                  </p:oleObj>
                </mc:Choice>
                <mc:Fallback>
                  <p:oleObj name="Photo Editor Photo" r:id="rId3" imgW="1280271" imgH="1371719" progId="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8650" y="2301875"/>
                          <a:ext cx="2808288" cy="3743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0478" name="Rectangle 6"/>
            <p:cNvSpPr>
              <a:spLocks noChangeArrowheads="1"/>
            </p:cNvSpPr>
            <p:nvPr/>
          </p:nvSpPr>
          <p:spPr bwMode="auto">
            <a:xfrm>
              <a:off x="4267199" y="3229020"/>
              <a:ext cx="1636714" cy="496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7312" tIns="44450" rIns="87312" bIns="44450">
              <a:spAutoFit/>
            </a:bodyPr>
            <a:lstStyle/>
            <a:p>
              <a:pPr algn="ctr" defTabSz="687388" eaLnBrk="0" hangingPunct="0">
                <a:spcBef>
                  <a:spcPct val="50000"/>
                </a:spcBef>
              </a:pPr>
              <a:r>
                <a:rPr lang="en-US" sz="1200" b="1">
                  <a:cs typeface="Arial" charset="0"/>
                </a:rPr>
                <a:t>nizak konvulzivni </a:t>
              </a:r>
              <a:br>
                <a:rPr lang="en-US" sz="1200" b="1">
                  <a:cs typeface="Arial" charset="0"/>
                </a:rPr>
              </a:br>
              <a:r>
                <a:rPr lang="en-US" sz="1200" b="1">
                  <a:cs typeface="Arial" charset="0"/>
                </a:rPr>
                <a:t>prag</a:t>
              </a:r>
            </a:p>
          </p:txBody>
        </p:sp>
        <p:sp>
          <p:nvSpPr>
            <p:cNvPr id="190479" name="Rectangle 7"/>
            <p:cNvSpPr>
              <a:spLocks noChangeArrowheads="1"/>
            </p:cNvSpPr>
            <p:nvPr/>
          </p:nvSpPr>
          <p:spPr bwMode="auto">
            <a:xfrm>
              <a:off x="3914775" y="4903788"/>
              <a:ext cx="2232025" cy="416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7312" tIns="44450" rIns="87312" bIns="44450">
              <a:spAutoFit/>
            </a:bodyPr>
            <a:lstStyle/>
            <a:p>
              <a:pPr algn="ctr" defTabSz="687388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sz="1200" b="1">
                  <a:cs typeface="Arial" charset="0"/>
                </a:rPr>
                <a:t>poreme</a:t>
              </a:r>
              <a:r>
                <a:rPr lang="sr-Latn-CS" sz="1200" b="1">
                  <a:cs typeface="Arial" charset="0"/>
                </a:rPr>
                <a:t>ć</a:t>
              </a:r>
              <a:r>
                <a:rPr lang="en-US" sz="1200" b="1">
                  <a:cs typeface="Arial" charset="0"/>
                </a:rPr>
                <a:t>aj receptora i neurotransmitera</a:t>
              </a:r>
            </a:p>
          </p:txBody>
        </p:sp>
        <p:sp>
          <p:nvSpPr>
            <p:cNvPr id="190480" name="Rectangle 8"/>
            <p:cNvSpPr>
              <a:spLocks noChangeArrowheads="1"/>
            </p:cNvSpPr>
            <p:nvPr/>
          </p:nvSpPr>
          <p:spPr bwMode="auto">
            <a:xfrm>
              <a:off x="3132138" y="5918844"/>
              <a:ext cx="2671762" cy="296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7312" tIns="44450" rIns="87312" bIns="44450">
              <a:spAutoFit/>
            </a:bodyPr>
            <a:lstStyle/>
            <a:p>
              <a:pPr algn="ctr" defTabSz="687388" eaLnBrk="0" hangingPunct="0">
                <a:spcBef>
                  <a:spcPct val="50000"/>
                </a:spcBef>
              </a:pPr>
              <a:r>
                <a:rPr lang="en-US" sz="1200" b="1">
                  <a:cs typeface="Arial" charset="0"/>
                </a:rPr>
                <a:t>poreme</a:t>
              </a:r>
              <a:r>
                <a:rPr lang="sr-Latn-CS" sz="1200" b="1">
                  <a:cs typeface="Arial" charset="0"/>
                </a:rPr>
                <a:t>ć</a:t>
              </a:r>
              <a:r>
                <a:rPr lang="en-US" sz="1200" b="1">
                  <a:cs typeface="Arial" charset="0"/>
                </a:rPr>
                <a:t>aji</a:t>
              </a:r>
              <a:r>
                <a:rPr lang="sr-Latn-CS" sz="1200" b="1">
                  <a:cs typeface="Arial" charset="0"/>
                </a:rPr>
                <a:t> </a:t>
              </a:r>
              <a:r>
                <a:rPr lang="en-US" sz="1200" b="1">
                  <a:cs typeface="Arial" charset="0"/>
                </a:rPr>
                <a:t>metabolizma</a:t>
              </a:r>
            </a:p>
          </p:txBody>
        </p:sp>
        <p:graphicFrame>
          <p:nvGraphicFramePr>
            <p:cNvPr id="190473" name="Object 30"/>
            <p:cNvGraphicFramePr>
              <a:graphicFrameLocks noChangeAspect="1"/>
            </p:cNvGraphicFramePr>
            <p:nvPr/>
          </p:nvGraphicFramePr>
          <p:xfrm>
            <a:off x="6048375" y="2301875"/>
            <a:ext cx="2663825" cy="3851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0662" name="Photo Editor Photo" r:id="rId5" imgW="1486029" imgH="1646063" progId="">
                    <p:embed/>
                  </p:oleObj>
                </mc:Choice>
                <mc:Fallback>
                  <p:oleObj name="Photo Editor Photo" r:id="rId5" imgW="1486029" imgH="1646063" progId="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48375" y="2301875"/>
                          <a:ext cx="2663825" cy="38512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0474" name="Object 16"/>
            <p:cNvGraphicFramePr>
              <a:graphicFrameLocks/>
            </p:cNvGraphicFramePr>
            <p:nvPr/>
          </p:nvGraphicFramePr>
          <p:xfrm>
            <a:off x="5327650" y="1881188"/>
            <a:ext cx="1646238" cy="3825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0663" name="CorelPhotoPaint.Image.6" r:id="rId7" imgW="1182526" imgH="291991" progId="">
                    <p:embed/>
                  </p:oleObj>
                </mc:Choice>
                <mc:Fallback>
                  <p:oleObj name="CorelPhotoPaint.Image.6" r:id="rId7" imgW="1182526" imgH="291991" progId="">
                    <p:embed/>
                    <p:pic>
                      <p:nvPicPr>
                        <p:cNvPr id="0" name="Object 1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27650" y="1881188"/>
                          <a:ext cx="1646238" cy="3825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90481" name="Group 31"/>
            <p:cNvGrpSpPr>
              <a:grpSpLocks/>
            </p:cNvGrpSpPr>
            <p:nvPr/>
          </p:nvGrpSpPr>
          <p:grpSpPr bwMode="auto">
            <a:xfrm>
              <a:off x="5702302" y="2301876"/>
              <a:ext cx="3136901" cy="3951288"/>
              <a:chOff x="3592" y="1450"/>
              <a:chExt cx="1976" cy="2489"/>
            </a:xfrm>
          </p:grpSpPr>
          <p:sp>
            <p:nvSpPr>
              <p:cNvPr id="190483" name="Rectangle 11"/>
              <p:cNvSpPr>
                <a:spLocks noChangeArrowheads="1"/>
              </p:cNvSpPr>
              <p:nvPr/>
            </p:nvSpPr>
            <p:spPr bwMode="auto">
              <a:xfrm>
                <a:off x="3789" y="2630"/>
                <a:ext cx="720" cy="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7312" tIns="44450" rIns="87312" bIns="44450">
                <a:spAutoFit/>
              </a:bodyPr>
              <a:lstStyle/>
              <a:p>
                <a:pPr algn="ctr" defTabSz="687388" eaLnBrk="0" hangingPunct="0">
                  <a:spcBef>
                    <a:spcPct val="50000"/>
                  </a:spcBef>
                </a:pPr>
                <a:r>
                  <a:rPr lang="en-US" sz="1200" b="1">
                    <a:cs typeface="Arial" charset="0"/>
                  </a:rPr>
                  <a:t>toksini iz </a:t>
                </a:r>
                <a:r>
                  <a:rPr lang="sr-Latn-CS" sz="1200" b="1">
                    <a:cs typeface="Arial" charset="0"/>
                  </a:rPr>
                  <a:t/>
                </a:r>
                <a:br>
                  <a:rPr lang="sr-Latn-CS" sz="1200" b="1">
                    <a:cs typeface="Arial" charset="0"/>
                  </a:rPr>
                </a:br>
                <a:r>
                  <a:rPr lang="en-US" sz="1200" b="1">
                    <a:cs typeface="Arial" charset="0"/>
                  </a:rPr>
                  <a:t>okoline</a:t>
                </a:r>
              </a:p>
            </p:txBody>
          </p:sp>
          <p:sp>
            <p:nvSpPr>
              <p:cNvPr id="190484" name="Rectangle 12"/>
              <p:cNvSpPr>
                <a:spLocks noChangeArrowheads="1"/>
              </p:cNvSpPr>
              <p:nvPr/>
            </p:nvSpPr>
            <p:spPr bwMode="auto">
              <a:xfrm>
                <a:off x="5033" y="2122"/>
                <a:ext cx="535" cy="2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7312" tIns="44450" rIns="87312" bIns="44450">
                <a:spAutoFit/>
              </a:bodyPr>
              <a:lstStyle/>
              <a:p>
                <a:pPr algn="r" defTabSz="68738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sz="1200" b="1">
                    <a:cs typeface="Arial" charset="0"/>
                  </a:rPr>
                  <a:t>boja u spreju</a:t>
                </a:r>
              </a:p>
            </p:txBody>
          </p:sp>
          <p:sp>
            <p:nvSpPr>
              <p:cNvPr id="190485" name="Rectangle 13"/>
              <p:cNvSpPr>
                <a:spLocks noChangeArrowheads="1"/>
              </p:cNvSpPr>
              <p:nvPr/>
            </p:nvSpPr>
            <p:spPr bwMode="auto">
              <a:xfrm>
                <a:off x="3592" y="3777"/>
                <a:ext cx="1159" cy="1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7312" tIns="44450" rIns="87312" bIns="44450">
                <a:spAutoFit/>
              </a:bodyPr>
              <a:lstStyle/>
              <a:p>
                <a:pPr algn="ctr" defTabSz="68738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sz="1200" b="1">
                    <a:cs typeface="Arial" charset="0"/>
                  </a:rPr>
                  <a:t>narkotici i</a:t>
                </a:r>
                <a:r>
                  <a:rPr lang="sr-Latn-CS" sz="1200" b="1">
                    <a:cs typeface="Arial" charset="0"/>
                  </a:rPr>
                  <a:t> </a:t>
                </a:r>
                <a:r>
                  <a:rPr lang="en-US" sz="1200" b="1">
                    <a:cs typeface="Arial" charset="0"/>
                  </a:rPr>
                  <a:t>lekovi</a:t>
                </a:r>
              </a:p>
            </p:txBody>
          </p:sp>
          <p:sp>
            <p:nvSpPr>
              <p:cNvPr id="190486" name="Rectangle 14"/>
              <p:cNvSpPr>
                <a:spLocks noChangeArrowheads="1"/>
              </p:cNvSpPr>
              <p:nvPr/>
            </p:nvSpPr>
            <p:spPr bwMode="auto">
              <a:xfrm>
                <a:off x="4378" y="2650"/>
                <a:ext cx="886" cy="2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7312" tIns="44450" rIns="87312" bIns="44450">
                <a:spAutoFit/>
              </a:bodyPr>
              <a:lstStyle/>
              <a:p>
                <a:pPr algn="r" defTabSz="68738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sz="1200" b="1">
                    <a:cs typeface="Arial" charset="0"/>
                  </a:rPr>
                  <a:t>alkohol i</a:t>
                </a:r>
                <a:r>
                  <a:rPr lang="sr-Latn-CS" sz="1200" b="1">
                    <a:cs typeface="Arial" charset="0"/>
                  </a:rPr>
                  <a:t> </a:t>
                </a:r>
                <a:r>
                  <a:rPr lang="en-US" sz="1200" b="1">
                    <a:cs typeface="Arial" charset="0"/>
                  </a:rPr>
                  <a:t>apstinencija</a:t>
                </a:r>
              </a:p>
            </p:txBody>
          </p:sp>
          <p:sp>
            <p:nvSpPr>
              <p:cNvPr id="190487" name="Rectangle 15"/>
              <p:cNvSpPr>
                <a:spLocks noChangeArrowheads="1"/>
              </p:cNvSpPr>
              <p:nvPr/>
            </p:nvSpPr>
            <p:spPr bwMode="auto">
              <a:xfrm>
                <a:off x="3720" y="1450"/>
                <a:ext cx="688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7312" tIns="44450" rIns="87312" bIns="44450">
                <a:spAutoFit/>
              </a:bodyPr>
              <a:lstStyle/>
              <a:p>
                <a:pPr algn="ctr" defTabSz="687388" eaLnBrk="0" hangingPunct="0">
                  <a:spcBef>
                    <a:spcPct val="50000"/>
                  </a:spcBef>
                </a:pPr>
                <a:r>
                  <a:rPr lang="en-US" sz="1200" b="1">
                    <a:cs typeface="Arial" charset="0"/>
                  </a:rPr>
                  <a:t>insekticidi</a:t>
                </a:r>
              </a:p>
            </p:txBody>
          </p:sp>
        </p:grpSp>
        <p:sp>
          <p:nvSpPr>
            <p:cNvPr id="190482" name="Rectangle 9"/>
            <p:cNvSpPr>
              <a:spLocks noChangeArrowheads="1"/>
            </p:cNvSpPr>
            <p:nvPr/>
          </p:nvSpPr>
          <p:spPr bwMode="auto">
            <a:xfrm>
              <a:off x="5565775" y="3902074"/>
              <a:ext cx="911225" cy="296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7312" tIns="44450" rIns="87312" bIns="44450">
              <a:spAutoFit/>
            </a:bodyPr>
            <a:lstStyle/>
            <a:p>
              <a:pPr defTabSz="687388" eaLnBrk="0" hangingPunct="0">
                <a:spcBef>
                  <a:spcPct val="50000"/>
                </a:spcBef>
              </a:pPr>
              <a:r>
                <a:rPr lang="en-US" sz="1200" b="1">
                  <a:cs typeface="Arial" charset="0"/>
                </a:rPr>
                <a:t>GABA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982"/>
    </mc:Choice>
    <mc:Fallback xmlns="">
      <p:transition spd="slow" advTm="19982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304800" y="838200"/>
            <a:ext cx="8743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sr-Latn-CS" sz="3600" dirty="0" smtClean="0">
                <a:solidFill>
                  <a:schemeClr val="tx2"/>
                </a:solidFill>
                <a:latin typeface="+mn-lt"/>
              </a:rPr>
              <a:t>ГЕНЕРАЛИЗОВАНЕ ЕПИЛЕПСИЈ</a:t>
            </a:r>
            <a:r>
              <a:rPr lang="sr-Latn-CS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Е</a:t>
            </a:r>
            <a:endParaRPr lang="sr-Latn-CS" sz="36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9573" name="Rectangle 5"/>
          <p:cNvSpPr>
            <a:spLocks noChangeArrowheads="1"/>
          </p:cNvSpPr>
          <p:nvPr/>
        </p:nvSpPr>
        <p:spPr bwMode="auto">
          <a:xfrm>
            <a:off x="990600" y="2209800"/>
            <a:ext cx="9067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dirty="0">
                <a:latin typeface="+mn-lt"/>
              </a:rPr>
              <a:t>Идиопатске				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dirty="0">
                <a:latin typeface="+mn-lt"/>
              </a:rPr>
              <a:t>  </a:t>
            </a:r>
            <a:r>
              <a:rPr lang="sr-Latn-CS" sz="2400" b="1" dirty="0">
                <a:latin typeface="+mn-lt"/>
              </a:rPr>
              <a:t>Бенигне неонаталне породичне конвулзије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b="1" dirty="0">
                <a:latin typeface="+mn-lt"/>
              </a:rPr>
              <a:t>  Бенигна миоклоничка епилепсија одојчета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b="1" dirty="0">
                <a:latin typeface="+mn-lt"/>
              </a:rPr>
              <a:t>  Дечија апсансна епилепсија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b="1" dirty="0">
                <a:latin typeface="+mn-lt"/>
              </a:rPr>
              <a:t>  Јувенилна апсансна епилепсија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b="1" dirty="0">
                <a:latin typeface="+mn-lt"/>
              </a:rPr>
              <a:t>  Јувенилна миоклоничка епилепсија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dirty="0">
                <a:latin typeface="+mn-lt"/>
              </a:rPr>
              <a:t>Симптоматске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dirty="0">
                <a:latin typeface="+mn-lt"/>
              </a:rPr>
              <a:t>Криптогене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204"/>
    </mc:Choice>
    <mc:Fallback xmlns="">
      <p:transition spd="slow" advTm="100204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7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ПОДЕЛА ЕПИЛЕПТИЧКИХ НАПАДА</a:t>
            </a:r>
            <a:endParaRPr lang="sr-Latn-RS" sz="27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86899"/>
          <a:ext cx="6595554" cy="1613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>
            <p:extLst/>
          </p:nvPr>
        </p:nvGraphicFramePr>
        <p:xfrm>
          <a:off x="2859165" y="4146427"/>
          <a:ext cx="5876462" cy="1251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628650" y="338929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sz="2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Подела фокалних напада</a:t>
            </a:r>
            <a:endParaRPr lang="sr-Latn-RS" sz="21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46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111"/>
    </mc:Choice>
    <mc:Fallback xmlns="">
      <p:transition spd="slow" advTm="34111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9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295400"/>
            <a:ext cx="4038600" cy="48355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sr-Latn-CS" sz="2400" dirty="0" smtClean="0">
                <a:solidFill>
                  <a:schemeClr val="tx1"/>
                </a:solidFill>
              </a:rPr>
              <a:t>НЕУРОЛОШКИ УЗРОЦИ</a:t>
            </a:r>
          </a:p>
          <a:p>
            <a:pPr lvl="1" eaLnBrk="1" hangingPunct="1">
              <a:defRPr/>
            </a:pPr>
            <a:r>
              <a:rPr lang="sr-Latn-CS" sz="2000" dirty="0" smtClean="0"/>
              <a:t>Транзоторни исхемични атаци</a:t>
            </a:r>
          </a:p>
          <a:p>
            <a:pPr lvl="1" eaLnBrk="1" hangingPunct="1">
              <a:defRPr/>
            </a:pPr>
            <a:r>
              <a:rPr lang="sr-Latn-CS" sz="2000" dirty="0" smtClean="0"/>
              <a:t>Базиларна мигрена</a:t>
            </a:r>
          </a:p>
          <a:p>
            <a:pPr lvl="1" eaLnBrk="1" hangingPunct="1">
              <a:defRPr/>
            </a:pPr>
            <a:r>
              <a:rPr lang="sr-Latn-CS" sz="2000" dirty="0" smtClean="0"/>
              <a:t>Порфирија</a:t>
            </a:r>
          </a:p>
          <a:p>
            <a:pPr lvl="1" eaLnBrk="1" hangingPunct="1">
              <a:defRPr/>
            </a:pPr>
            <a:r>
              <a:rPr lang="sr-Latn-CS" sz="2000" dirty="0" smtClean="0"/>
              <a:t>Комоционе конвулзије</a:t>
            </a:r>
          </a:p>
          <a:p>
            <a:pPr lvl="1" eaLnBrk="1" hangingPunct="1">
              <a:defRPr/>
            </a:pPr>
            <a:r>
              <a:rPr lang="sr-Latn-CS" sz="2000" dirty="0" smtClean="0"/>
              <a:t>Бенигни позициони вериго</a:t>
            </a:r>
          </a:p>
          <a:p>
            <a:pPr eaLnBrk="1" hangingPunct="1">
              <a:defRPr/>
            </a:pPr>
            <a:r>
              <a:rPr lang="sr-Latn-CS" sz="2400" dirty="0" smtClean="0">
                <a:solidFill>
                  <a:schemeClr val="tx1"/>
                </a:solidFill>
              </a:rPr>
              <a:t>КАРДИОВАСКУЛАРНИ УЗРОЦИ</a:t>
            </a:r>
          </a:p>
          <a:p>
            <a:pPr lvl="1" eaLnBrk="1" hangingPunct="1">
              <a:defRPr/>
            </a:pPr>
            <a:r>
              <a:rPr lang="sr-Latn-CS" sz="2000" dirty="0" smtClean="0"/>
              <a:t>Синкопа</a:t>
            </a:r>
          </a:p>
          <a:p>
            <a:pPr lvl="1" eaLnBrk="1" hangingPunct="1">
              <a:defRPr/>
            </a:pPr>
            <a:r>
              <a:rPr lang="sr-Latn-CS" sz="2000" dirty="0" smtClean="0"/>
              <a:t>Аритмије</a:t>
            </a:r>
          </a:p>
          <a:p>
            <a:pPr lvl="1" eaLnBrk="1" hangingPunct="1">
              <a:defRPr/>
            </a:pPr>
            <a:r>
              <a:rPr lang="sr-Latn-CS" sz="2000" dirty="0" smtClean="0"/>
              <a:t>Stokes-Adamsov sindrom</a:t>
            </a:r>
            <a:endParaRPr lang="en-US" sz="2000" dirty="0" smtClean="0"/>
          </a:p>
        </p:txBody>
      </p:sp>
      <p:sp>
        <p:nvSpPr>
          <p:cNvPr id="10343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447800"/>
            <a:ext cx="4038600" cy="46831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dirty="0" smtClean="0">
                <a:solidFill>
                  <a:schemeClr val="tx1"/>
                </a:solidFill>
              </a:rPr>
              <a:t>МЕТАБОЛИЧКИ УЗРОЦИ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dirty="0" smtClean="0"/>
              <a:t>Хипогликемија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dirty="0" smtClean="0"/>
              <a:t>Хипонатријемија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dirty="0" smtClean="0">
                <a:solidFill>
                  <a:schemeClr val="tx1"/>
                </a:solidFill>
              </a:rPr>
              <a:t>ПСИХОГЕНИ НЕЕПИЛЕПТИЧНИ НАПАДИ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dirty="0" smtClean="0"/>
              <a:t>Панични атак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dirty="0" smtClean="0"/>
              <a:t>Деперсонализација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dirty="0" smtClean="0"/>
              <a:t>Посттрауматски стресни поремећај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dirty="0" smtClean="0"/>
              <a:t>Напади беса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dirty="0" smtClean="0"/>
              <a:t>Конверзивни поремећај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dirty="0" smtClean="0"/>
              <a:t>Симулација 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6798734" cy="1303867"/>
          </a:xfrm>
        </p:spPr>
        <p:txBody>
          <a:bodyPr/>
          <a:lstStyle/>
          <a:p>
            <a:r>
              <a:rPr lang="sr-Latn-CS" dirty="0"/>
              <a:t>Диференцијална дијагноза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0177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34"/>
    </mc:Choice>
    <mc:Fallback xmlns="">
      <p:transition spd="slow" advTm="26134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416326" y="685800"/>
            <a:ext cx="8743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sr-Latn-CS" sz="3600" dirty="0">
                <a:solidFill>
                  <a:schemeClr val="tx2"/>
                </a:solidFill>
                <a:latin typeface="+mn-lt"/>
              </a:rPr>
              <a:t>Генерализоване епилепсије</a:t>
            </a:r>
            <a:endParaRPr lang="en-US" sz="3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3669" name="Rectangle 5"/>
          <p:cNvSpPr>
            <a:spLocks noChangeArrowheads="1"/>
          </p:cNvSpPr>
          <p:nvPr/>
        </p:nvSpPr>
        <p:spPr bwMode="auto">
          <a:xfrm>
            <a:off x="1000125" y="2057400"/>
            <a:ext cx="7543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u="sng" dirty="0">
                <a:latin typeface="+mn-lt"/>
              </a:rPr>
              <a:t>Идиопатске</a:t>
            </a:r>
            <a:r>
              <a:rPr lang="sr-Latn-CS" sz="2400" dirty="0">
                <a:latin typeface="+mn-lt"/>
              </a:rPr>
              <a:t>				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u="sng" dirty="0">
                <a:latin typeface="+mn-lt"/>
              </a:rPr>
              <a:t>Симпроматске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dirty="0">
                <a:latin typeface="+mn-lt"/>
              </a:rPr>
              <a:t>  </a:t>
            </a:r>
            <a:r>
              <a:rPr lang="sr-Latn-CS" sz="2400" b="1" dirty="0">
                <a:latin typeface="+mn-lt"/>
              </a:rPr>
              <a:t>Рана миоклоничка енцефалопатија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b="1" dirty="0">
                <a:latin typeface="+mn-lt"/>
              </a:rPr>
              <a:t>  Малформације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b="1" dirty="0">
                <a:latin typeface="+mn-lt"/>
              </a:rPr>
              <a:t>  Урођене грешке метаболизма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b="1" dirty="0">
                <a:latin typeface="+mn-lt"/>
              </a:rPr>
              <a:t>  Лафорина болест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b="1" dirty="0">
                <a:latin typeface="+mn-lt"/>
              </a:rPr>
              <a:t>  Прогресивна миоклоничка епилепсија </a:t>
            </a:r>
            <a:endParaRPr lang="sr-Cyrl-CS" sz="2400" b="1" dirty="0">
              <a:latin typeface="+mn-lt"/>
            </a:endParaRP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u="sng" dirty="0">
                <a:latin typeface="+mn-lt"/>
              </a:rPr>
              <a:t>Криптогене</a:t>
            </a:r>
            <a:endParaRPr lang="sr-Latn-CS" sz="240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994"/>
    </mc:Choice>
    <mc:Fallback xmlns="">
      <p:transition spd="slow" advTm="17994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228600" y="914400"/>
            <a:ext cx="8743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sr-Latn-CS" sz="3600" dirty="0" smtClean="0">
                <a:solidFill>
                  <a:schemeClr val="tx2"/>
                </a:solidFill>
                <a:latin typeface="+mn-lt"/>
              </a:rPr>
              <a:t>GENERALIZOVANE EPILEPSIJE</a:t>
            </a:r>
            <a:endParaRPr lang="en-US" sz="3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1219200" y="2819400"/>
            <a:ext cx="7010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u="sng" dirty="0">
                <a:latin typeface="+mn-lt"/>
              </a:rPr>
              <a:t>Идиопатска</a:t>
            </a:r>
            <a:r>
              <a:rPr lang="en-US" sz="2400" dirty="0">
                <a:latin typeface="+mn-lt"/>
              </a:rPr>
              <a:t>			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u="sng" dirty="0">
                <a:latin typeface="+mn-lt"/>
              </a:rPr>
              <a:t>Симпроматска</a:t>
            </a:r>
            <a:endParaRPr lang="en-US" sz="2400" u="sng" dirty="0">
              <a:latin typeface="+mn-lt"/>
            </a:endParaRP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400" u="sng" dirty="0">
                <a:latin typeface="+mn-lt"/>
              </a:rPr>
              <a:t>Криптогена или симптоматска</a:t>
            </a:r>
            <a:endParaRPr lang="en-US" sz="2400" u="sng" dirty="0">
              <a:latin typeface="+mn-lt"/>
            </a:endParaRP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en-US" sz="2400" dirty="0">
                <a:latin typeface="+mn-lt"/>
              </a:rPr>
              <a:t>  </a:t>
            </a:r>
            <a:r>
              <a:rPr lang="en-US" sz="2400" b="1" dirty="0">
                <a:latin typeface="+mn-lt"/>
              </a:rPr>
              <a:t>West’</a:t>
            </a:r>
            <a:r>
              <a:rPr lang="sr-Latn-CS" sz="2400" b="1" dirty="0">
                <a:latin typeface="+mn-lt"/>
              </a:rPr>
              <a:t>ov sindrom</a:t>
            </a:r>
            <a:endParaRPr lang="en-US" sz="2400" b="1" dirty="0">
              <a:latin typeface="+mn-lt"/>
            </a:endParaRP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en-US" sz="2400" b="1" dirty="0">
                <a:latin typeface="+mn-lt"/>
              </a:rPr>
              <a:t>  Lennox-</a:t>
            </a:r>
            <a:r>
              <a:rPr lang="sr-Latn-CS" sz="2400" b="1" dirty="0">
                <a:latin typeface="+mn-lt"/>
              </a:rPr>
              <a:t>Gastaut</a:t>
            </a:r>
            <a:r>
              <a:rPr lang="en-US" sz="2400" b="1" dirty="0">
                <a:latin typeface="+mn-lt"/>
              </a:rPr>
              <a:t> </a:t>
            </a:r>
            <a:r>
              <a:rPr lang="sr-Latn-CS" sz="2400" b="1" dirty="0">
                <a:latin typeface="+mn-lt"/>
              </a:rPr>
              <a:t>sindrom</a:t>
            </a:r>
            <a:endParaRPr lang="en-US" sz="2400" b="1" dirty="0">
              <a:latin typeface="+mn-lt"/>
            </a:endParaRP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en-US" sz="2400" b="1" dirty="0">
                <a:latin typeface="+mn-lt"/>
              </a:rPr>
              <a:t>  </a:t>
            </a:r>
            <a:r>
              <a:rPr lang="sr-Latn-CS" sz="2400" b="1" dirty="0">
                <a:latin typeface="+mn-lt"/>
              </a:rPr>
              <a:t>Епилеpсiја sa </a:t>
            </a:r>
            <a:r>
              <a:rPr lang="sr-Latn-CS" sz="2400" b="1" dirty="0" smtClean="0">
                <a:latin typeface="+mn-lt"/>
              </a:rPr>
              <a:t>мiокlo</a:t>
            </a:r>
            <a:r>
              <a:rPr lang="en-US" sz="2400" b="1" dirty="0" err="1" smtClean="0">
                <a:latin typeface="+mn-lt"/>
              </a:rPr>
              <a:t>ni</a:t>
            </a:r>
            <a:r>
              <a:rPr lang="sr-Latn-RS" sz="2400" b="1" dirty="0" smtClean="0">
                <a:latin typeface="+mn-lt"/>
              </a:rPr>
              <a:t>čnim</a:t>
            </a:r>
            <a:r>
              <a:rPr lang="sr-Latn-CS" sz="2400" b="1" dirty="0" smtClean="0">
                <a:latin typeface="+mn-lt"/>
              </a:rPr>
              <a:t> </a:t>
            </a:r>
            <a:r>
              <a:rPr lang="sr-Latn-CS" sz="2400" b="1" dirty="0">
                <a:latin typeface="+mn-lt"/>
              </a:rPr>
              <a:t>apsansima</a:t>
            </a:r>
            <a:endParaRPr lang="en-US" sz="2400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123"/>
    </mc:Choice>
    <mc:Fallback xmlns="">
      <p:transition spd="slow" advTm="67123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09" name="Title 2"/>
          <p:cNvSpPr>
            <a:spLocks noGrp="1"/>
          </p:cNvSpPr>
          <p:nvPr>
            <p:ph type="title" idx="4294967295"/>
          </p:nvPr>
        </p:nvSpPr>
        <p:spPr>
          <a:xfrm>
            <a:off x="0" y="276225"/>
            <a:ext cx="8229600" cy="1130300"/>
          </a:xfrm>
          <a:noFill/>
        </p:spPr>
        <p:txBody>
          <a:bodyPr/>
          <a:lstStyle/>
          <a:p>
            <a:r>
              <a:rPr lang="sr-Latn-CS" smtClean="0">
                <a:effectLst/>
              </a:rPr>
              <a:t>Узроци фокалних епилепсија</a:t>
            </a:r>
          </a:p>
        </p:txBody>
      </p:sp>
      <p:sp>
        <p:nvSpPr>
          <p:cNvPr id="191510" name="Content Placeholder 1"/>
          <p:cNvSpPr>
            <a:spLocks noGrp="1"/>
          </p:cNvSpPr>
          <p:nvPr>
            <p:ph idx="4294967295"/>
          </p:nvPr>
        </p:nvSpPr>
        <p:spPr>
          <a:xfrm>
            <a:off x="914400" y="1600200"/>
            <a:ext cx="8229600" cy="4532313"/>
          </a:xfrm>
          <a:noFill/>
        </p:spPr>
        <p:txBody>
          <a:bodyPr>
            <a:normAutofit lnSpcReduction="10000"/>
          </a:bodyPr>
          <a:lstStyle/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b="1" smtClean="0">
                <a:effectLst/>
              </a:rPr>
              <a:t>криптогени узроци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b="1" smtClean="0">
                <a:effectLst/>
              </a:rPr>
              <a:t>инфекције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b="1" smtClean="0">
                <a:effectLst/>
              </a:rPr>
              <a:t>васкуларне болести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b="1" smtClean="0">
                <a:effectLst/>
              </a:rPr>
              <a:t>перинатална о</a:t>
            </a:r>
            <a:r>
              <a:rPr lang="sr-Latn-CS" sz="1800" b="1" smtClean="0">
                <a:effectLst/>
              </a:rPr>
              <a:t>ш</a:t>
            </a:r>
            <a:r>
              <a:rPr lang="en-US" sz="1800" b="1" smtClean="0">
                <a:effectLst/>
              </a:rPr>
              <a:t>те</a:t>
            </a:r>
            <a:r>
              <a:rPr lang="sr-Latn-CS" sz="1800" b="1" smtClean="0">
                <a:effectLst/>
              </a:rPr>
              <a:t>ћ</a:t>
            </a:r>
            <a:r>
              <a:rPr lang="en-US" sz="1800" b="1" smtClean="0">
                <a:effectLst/>
              </a:rPr>
              <a:t>ења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b="1" smtClean="0">
                <a:effectLst/>
              </a:rPr>
              <a:t>трауме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b="1" smtClean="0">
                <a:effectLst/>
              </a:rPr>
              <a:t>неоплазије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b="1" smtClean="0">
                <a:effectLst/>
              </a:rPr>
              <a:t>АВ малформације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b="1" smtClean="0">
                <a:effectLst/>
              </a:rPr>
              <a:t>кортикалне дисплазије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smtClean="0">
                <a:effectLst/>
              </a:rPr>
              <a:t>конгениталне малфор.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smtClean="0">
                <a:effectLst/>
              </a:rPr>
              <a:t>дегенеративне болести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smtClean="0">
                <a:effectLst/>
              </a:rPr>
              <a:t>генетски узроци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smtClean="0">
                <a:effectLst/>
              </a:rPr>
              <a:t>метаболи</a:t>
            </a:r>
            <a:r>
              <a:rPr lang="sr-Latn-CS" sz="1800" smtClean="0">
                <a:effectLst/>
              </a:rPr>
              <a:t>ч</a:t>
            </a:r>
            <a:r>
              <a:rPr lang="en-US" sz="1800" smtClean="0">
                <a:effectLst/>
              </a:rPr>
              <a:t>ки узроци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smtClean="0">
                <a:effectLst/>
              </a:rPr>
              <a:t>интоксикације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smtClean="0">
                <a:effectLst/>
              </a:rPr>
              <a:t>хипертермија</a:t>
            </a:r>
          </a:p>
          <a:p>
            <a:pPr eaLnBrk="1" hangingPunct="1">
              <a:spcBef>
                <a:spcPct val="10000"/>
              </a:spcBef>
              <a:spcAft>
                <a:spcPct val="5000"/>
              </a:spcAft>
            </a:pPr>
            <a:r>
              <a:rPr lang="en-US" sz="1800" smtClean="0">
                <a:effectLst/>
              </a:rPr>
              <a:t>остали</a:t>
            </a:r>
            <a:endParaRPr lang="sr-Latn-CS" sz="1800" smtClean="0">
              <a:effectLst/>
            </a:endParaRPr>
          </a:p>
        </p:txBody>
      </p:sp>
      <p:grpSp>
        <p:nvGrpSpPr>
          <p:cNvPr id="191511" name="Group 34"/>
          <p:cNvGrpSpPr>
            <a:grpSpLocks/>
          </p:cNvGrpSpPr>
          <p:nvPr/>
        </p:nvGrpSpPr>
        <p:grpSpPr bwMode="auto">
          <a:xfrm>
            <a:off x="3124200" y="1828800"/>
            <a:ext cx="5718175" cy="5014913"/>
            <a:chOff x="1837" y="1026"/>
            <a:chExt cx="3722" cy="3265"/>
          </a:xfrm>
        </p:grpSpPr>
        <p:sp>
          <p:nvSpPr>
            <p:cNvPr id="191512" name="Rectangle 10"/>
            <p:cNvSpPr>
              <a:spLocks noChangeArrowheads="1"/>
            </p:cNvSpPr>
            <p:nvPr/>
          </p:nvSpPr>
          <p:spPr bwMode="auto">
            <a:xfrm>
              <a:off x="3399" y="1451"/>
              <a:ext cx="829" cy="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725" tIns="42862" rIns="85725" bIns="42862">
              <a:spAutoFit/>
            </a:bodyPr>
            <a:lstStyle/>
            <a:p>
              <a:pPr defTabSz="646113" eaLnBrk="0" hangingPunct="0">
                <a:spcBef>
                  <a:spcPct val="50000"/>
                </a:spcBef>
              </a:pPr>
              <a:r>
                <a:rPr lang="en-US" sz="1500" b="1">
                  <a:cs typeface="Arial" charset="0"/>
                </a:rPr>
                <a:t>крвављење</a:t>
              </a:r>
            </a:p>
          </p:txBody>
        </p:sp>
        <p:sp>
          <p:nvSpPr>
            <p:cNvPr id="191513" name="Rectangle 15"/>
            <p:cNvSpPr>
              <a:spLocks noChangeArrowheads="1"/>
            </p:cNvSpPr>
            <p:nvPr/>
          </p:nvSpPr>
          <p:spPr bwMode="auto">
            <a:xfrm>
              <a:off x="1837" y="3720"/>
              <a:ext cx="1003" cy="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725" tIns="42862" rIns="85725" bIns="42862">
              <a:spAutoFit/>
            </a:bodyPr>
            <a:lstStyle/>
            <a:p>
              <a:pPr algn="r" defTabSz="646113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500" b="1">
                  <a:cs typeface="Arial" charset="0"/>
                </a:rPr>
                <a:t>impresivna фр-актуra</a:t>
              </a:r>
              <a:r>
                <a:rPr lang="sr-Latn-CS" sz="1500" b="1">
                  <a:cs typeface="Arial" charset="0"/>
                </a:rPr>
                <a:t> </a:t>
              </a:r>
              <a:r>
                <a:rPr lang="en-US" sz="1500" b="1">
                  <a:cs typeface="Arial" charset="0"/>
                </a:rPr>
                <a:t>лобaње</a:t>
              </a:r>
            </a:p>
          </p:txBody>
        </p:sp>
        <p:sp>
          <p:nvSpPr>
            <p:cNvPr id="191514" name="Rectangle 24"/>
            <p:cNvSpPr>
              <a:spLocks noChangeArrowheads="1"/>
            </p:cNvSpPr>
            <p:nvPr/>
          </p:nvSpPr>
          <p:spPr bwMode="auto">
            <a:xfrm>
              <a:off x="2041" y="2200"/>
              <a:ext cx="779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defTabSz="728663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>
                  <a:cs typeface="Arial" charset="0"/>
                </a:rPr>
                <a:t>криптогени узрок</a:t>
              </a:r>
            </a:p>
          </p:txBody>
        </p:sp>
        <p:graphicFrame>
          <p:nvGraphicFramePr>
            <p:cNvPr id="191496" name="Object 29"/>
            <p:cNvGraphicFramePr>
              <a:graphicFrameLocks noChangeAspect="1"/>
            </p:cNvGraphicFramePr>
            <p:nvPr/>
          </p:nvGraphicFramePr>
          <p:xfrm>
            <a:off x="1882" y="1167"/>
            <a:ext cx="1429" cy="10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1881" name="Photo Editor Photo" r:id="rId3" imgW="1181202" imgH="891806" progId="">
                    <p:embed/>
                  </p:oleObj>
                </mc:Choice>
                <mc:Fallback>
                  <p:oleObj name="Photo Editor Photo" r:id="rId3" imgW="1181202" imgH="891806" progId="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2" y="1167"/>
                          <a:ext cx="1429" cy="107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1515" name="Rectangle 22"/>
            <p:cNvSpPr>
              <a:spLocks noChangeArrowheads="1"/>
            </p:cNvSpPr>
            <p:nvPr/>
          </p:nvSpPr>
          <p:spPr bwMode="auto">
            <a:xfrm>
              <a:off x="2640" y="1049"/>
              <a:ext cx="1127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962" tIns="39688" rIns="80962" bIns="39688">
              <a:spAutoFit/>
            </a:bodyPr>
            <a:lstStyle/>
            <a:p>
              <a:pPr algn="ctr" defTabSz="588963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>
                  <a:cs typeface="Arial" charset="0"/>
                </a:rPr>
                <a:t>гној (инфекције</a:t>
              </a:r>
              <a:r>
                <a:rPr lang="en-US" sz="1600" b="1">
                  <a:solidFill>
                    <a:srgbClr val="663300"/>
                  </a:solidFill>
                  <a:cs typeface="Arial" charset="0"/>
                </a:rPr>
                <a:t>)</a:t>
              </a:r>
            </a:p>
          </p:txBody>
        </p:sp>
        <p:sp>
          <p:nvSpPr>
            <p:cNvPr id="191516" name="Line 25"/>
            <p:cNvSpPr>
              <a:spLocks noChangeShapeType="1"/>
            </p:cNvSpPr>
            <p:nvPr/>
          </p:nvSpPr>
          <p:spPr bwMode="auto">
            <a:xfrm flipV="1">
              <a:off x="2952" y="1224"/>
              <a:ext cx="81" cy="19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91499" name="Object 30"/>
            <p:cNvGraphicFramePr>
              <a:graphicFrameLocks noChangeAspect="1"/>
            </p:cNvGraphicFramePr>
            <p:nvPr/>
          </p:nvGraphicFramePr>
          <p:xfrm>
            <a:off x="4082" y="1227"/>
            <a:ext cx="1406" cy="10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1882" name="Photo Editor Photo" r:id="rId5" imgW="1143099" imgH="891806" progId="">
                    <p:embed/>
                  </p:oleObj>
                </mc:Choice>
                <mc:Fallback>
                  <p:oleObj name="Photo Editor Photo" r:id="rId5" imgW="1143099" imgH="891806" progId="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2" y="1227"/>
                          <a:ext cx="1406" cy="109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1517" name="Line 12"/>
            <p:cNvSpPr>
              <a:spLocks noChangeShapeType="1"/>
            </p:cNvSpPr>
            <p:nvPr/>
          </p:nvSpPr>
          <p:spPr bwMode="auto">
            <a:xfrm>
              <a:off x="4087" y="1563"/>
              <a:ext cx="21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91501" name="Object 28"/>
            <p:cNvGraphicFramePr>
              <a:graphicFrameLocks/>
            </p:cNvGraphicFramePr>
            <p:nvPr/>
          </p:nvGraphicFramePr>
          <p:xfrm>
            <a:off x="3696" y="1026"/>
            <a:ext cx="1018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1883" name="CorelPhotoPaint.Image.6" r:id="rId7" imgW="1182526" imgH="291991" progId="">
                    <p:embed/>
                  </p:oleObj>
                </mc:Choice>
                <mc:Fallback>
                  <p:oleObj name="CorelPhotoPaint.Image.6" r:id="rId7" imgW="1182526" imgH="291991" progId="">
                    <p:embed/>
                    <p:pic>
                      <p:nvPicPr>
                        <p:cNvPr id="0" name="Object 2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1026"/>
                          <a:ext cx="1018" cy="2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1502" name="Object 31"/>
            <p:cNvGraphicFramePr>
              <a:graphicFrameLocks noChangeAspect="1"/>
            </p:cNvGraphicFramePr>
            <p:nvPr/>
          </p:nvGraphicFramePr>
          <p:xfrm>
            <a:off x="3243" y="1956"/>
            <a:ext cx="926" cy="1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1884" name="Photo Editor Photo" r:id="rId9" imgW="792381" imgH="1241905" progId="">
                    <p:embed/>
                  </p:oleObj>
                </mc:Choice>
                <mc:Fallback>
                  <p:oleObj name="Photo Editor Photo" r:id="rId9" imgW="792381" imgH="1241905" progId="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43" y="1956"/>
                          <a:ext cx="926" cy="14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1518" name="Rectangle 11"/>
            <p:cNvSpPr>
              <a:spLocks noChangeArrowheads="1"/>
            </p:cNvSpPr>
            <p:nvPr/>
          </p:nvSpPr>
          <p:spPr bwMode="auto">
            <a:xfrm>
              <a:off x="4947" y="2210"/>
              <a:ext cx="487" cy="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725" tIns="42862" rIns="85725" bIns="42862">
              <a:spAutoFit/>
            </a:bodyPr>
            <a:lstStyle/>
            <a:p>
              <a:pPr defTabSz="646113" eaLnBrk="0" hangingPunct="0">
                <a:spcBef>
                  <a:spcPct val="50000"/>
                </a:spcBef>
              </a:pPr>
              <a:r>
                <a:rPr lang="en-US" sz="1400" b="1">
                  <a:cs typeface="Arial" charset="0"/>
                </a:rPr>
                <a:t>инфаркт</a:t>
              </a:r>
            </a:p>
          </p:txBody>
        </p:sp>
        <p:graphicFrame>
          <p:nvGraphicFramePr>
            <p:cNvPr id="191504" name="Object 32"/>
            <p:cNvGraphicFramePr>
              <a:graphicFrameLocks noChangeAspect="1"/>
            </p:cNvGraphicFramePr>
            <p:nvPr/>
          </p:nvGraphicFramePr>
          <p:xfrm>
            <a:off x="4150" y="2455"/>
            <a:ext cx="1198" cy="1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1885" name="Photo Editor Photo" r:id="rId11" imgW="1005927" imgH="1104762" progId="">
                    <p:embed/>
                  </p:oleObj>
                </mc:Choice>
                <mc:Fallback>
                  <p:oleObj name="Photo Editor Photo" r:id="rId11" imgW="1005927" imgH="1104762" progId="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50" y="2455"/>
                          <a:ext cx="1198" cy="13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1519" name="Rectangle 19"/>
            <p:cNvSpPr>
              <a:spLocks noChangeArrowheads="1"/>
            </p:cNvSpPr>
            <p:nvPr/>
          </p:nvSpPr>
          <p:spPr bwMode="auto">
            <a:xfrm>
              <a:off x="3777" y="3758"/>
              <a:ext cx="943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725" tIns="42862" rIns="85725" bIns="42862">
              <a:spAutoFit/>
            </a:bodyPr>
            <a:lstStyle/>
            <a:p>
              <a:pPr algn="r" defTabSz="646113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sz="1500" b="1">
                  <a:cs typeface="Arial" charset="0"/>
                </a:rPr>
                <a:t>васкуларна малформација</a:t>
              </a:r>
            </a:p>
          </p:txBody>
        </p:sp>
        <p:sp>
          <p:nvSpPr>
            <p:cNvPr id="191520" name="Rectangle 20"/>
            <p:cNvSpPr>
              <a:spLocks noChangeArrowheads="1"/>
            </p:cNvSpPr>
            <p:nvPr/>
          </p:nvSpPr>
          <p:spPr bwMode="auto">
            <a:xfrm>
              <a:off x="4793" y="3760"/>
              <a:ext cx="766" cy="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725" tIns="42862" rIns="85725" bIns="42862">
              <a:spAutoFit/>
            </a:bodyPr>
            <a:lstStyle/>
            <a:p>
              <a:pPr defTabSz="646113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sz="1500" b="1">
                  <a:cs typeface="Arial" charset="0"/>
                </a:rPr>
                <a:t>кортикална дисплазија</a:t>
              </a:r>
            </a:p>
          </p:txBody>
        </p:sp>
        <p:sp>
          <p:nvSpPr>
            <p:cNvPr id="191521" name="Rectangle 7"/>
            <p:cNvSpPr>
              <a:spLocks noChangeArrowheads="1"/>
            </p:cNvSpPr>
            <p:nvPr/>
          </p:nvSpPr>
          <p:spPr bwMode="auto">
            <a:xfrm>
              <a:off x="3389" y="3375"/>
              <a:ext cx="716" cy="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725" tIns="42862" rIns="85725" bIns="42862">
              <a:spAutoFit/>
            </a:bodyPr>
            <a:lstStyle/>
            <a:p>
              <a:pPr defTabSz="646113" eaLnBrk="0" hangingPunct="0">
                <a:spcBef>
                  <a:spcPct val="50000"/>
                </a:spcBef>
              </a:pPr>
              <a:r>
                <a:rPr lang="en-US" sz="1500" b="1">
                  <a:cs typeface="Arial" charset="0"/>
                </a:rPr>
                <a:t>хипоксија</a:t>
              </a:r>
            </a:p>
          </p:txBody>
        </p:sp>
        <p:graphicFrame>
          <p:nvGraphicFramePr>
            <p:cNvPr id="191508" name="Object 33"/>
            <p:cNvGraphicFramePr>
              <a:graphicFrameLocks noChangeAspect="1"/>
            </p:cNvGraphicFramePr>
            <p:nvPr/>
          </p:nvGraphicFramePr>
          <p:xfrm>
            <a:off x="1882" y="2560"/>
            <a:ext cx="1429" cy="12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1886" name="Photo Editor Photo" r:id="rId13" imgW="1188823" imgH="1005927" progId="">
                    <p:embed/>
                  </p:oleObj>
                </mc:Choice>
                <mc:Fallback>
                  <p:oleObj name="Photo Editor Photo" r:id="rId13" imgW="1188823" imgH="1005927" progId="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2" y="2560"/>
                          <a:ext cx="1429" cy="12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1522" name="Rectangle 16"/>
            <p:cNvSpPr>
              <a:spLocks noChangeArrowheads="1"/>
            </p:cNvSpPr>
            <p:nvPr/>
          </p:nvSpPr>
          <p:spPr bwMode="auto">
            <a:xfrm>
              <a:off x="2887" y="3720"/>
              <a:ext cx="469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725" tIns="42862" rIns="85725" bIns="42862">
              <a:spAutoFit/>
            </a:bodyPr>
            <a:lstStyle/>
            <a:p>
              <a:pPr defTabSz="646113" eaLnBrk="0" hangingPunct="0">
                <a:spcBef>
                  <a:spcPct val="50000"/>
                </a:spcBef>
              </a:pPr>
              <a:r>
                <a:rPr lang="en-US" sz="1500" b="1">
                  <a:cs typeface="Arial" charset="0"/>
                </a:rPr>
                <a:t>тумор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11"/>
    </mc:Choice>
    <mc:Fallback xmlns="">
      <p:transition spd="slow" advTm="19011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304800" y="762000"/>
            <a:ext cx="8743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sr-Latn-CS" sz="3600" dirty="0">
                <a:solidFill>
                  <a:schemeClr val="tx2"/>
                </a:solidFill>
                <a:latin typeface="+mn-lt"/>
              </a:rPr>
              <a:t>За локализацију</a:t>
            </a:r>
            <a:r>
              <a:rPr lang="en-US" sz="3600" dirty="0">
                <a:solidFill>
                  <a:schemeClr val="tx2"/>
                </a:solidFill>
                <a:latin typeface="+mn-lt"/>
              </a:rPr>
              <a:t> </a:t>
            </a:r>
            <a:r>
              <a:rPr lang="sr-Latn-CS" sz="3600" dirty="0">
                <a:solidFill>
                  <a:schemeClr val="tx2"/>
                </a:solidFill>
                <a:latin typeface="+mn-lt"/>
              </a:rPr>
              <a:t>везана</a:t>
            </a:r>
            <a:r>
              <a:rPr lang="en-US" sz="3600" dirty="0">
                <a:solidFill>
                  <a:schemeClr val="tx2"/>
                </a:solidFill>
                <a:latin typeface="+mn-lt"/>
              </a:rPr>
              <a:t> </a:t>
            </a:r>
            <a:r>
              <a:rPr lang="sr-Latn-CS" sz="3600" dirty="0">
                <a:solidFill>
                  <a:schemeClr val="tx2"/>
                </a:solidFill>
                <a:latin typeface="+mn-lt"/>
              </a:rPr>
              <a:t>епилепсија</a:t>
            </a:r>
            <a:endParaRPr lang="en-US" sz="3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1143000" y="1905000"/>
            <a:ext cx="7696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800" u="sng" dirty="0">
                <a:latin typeface="+mn-lt"/>
              </a:rPr>
              <a:t>Idiopatske</a:t>
            </a:r>
            <a:r>
              <a:rPr lang="en-US" sz="2800" dirty="0">
                <a:latin typeface="+mn-lt"/>
              </a:rPr>
              <a:t>			</a:t>
            </a:r>
            <a:endParaRPr lang="en-US" sz="2800" u="sng" dirty="0">
              <a:latin typeface="+mn-lt"/>
            </a:endParaRP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en-US" sz="2800" dirty="0">
                <a:latin typeface="+mn-lt"/>
              </a:rPr>
              <a:t>  </a:t>
            </a:r>
            <a:r>
              <a:rPr lang="sr-Latn-CS" sz="2800" dirty="0">
                <a:latin typeface="+mn-lt"/>
              </a:rPr>
              <a:t>Dečija benigna</a:t>
            </a:r>
            <a:r>
              <a:rPr lang="en-US" sz="2800" dirty="0">
                <a:latin typeface="+mn-lt"/>
              </a:rPr>
              <a:t>	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en-US" sz="2800" dirty="0">
                <a:latin typeface="+mn-lt"/>
              </a:rPr>
              <a:t>  </a:t>
            </a:r>
            <a:r>
              <a:rPr lang="sr-Latn-CS" sz="2800" dirty="0">
                <a:latin typeface="+mn-lt"/>
              </a:rPr>
              <a:t>Dečija sa paroksizmima</a:t>
            </a:r>
            <a:r>
              <a:rPr lang="en-US" sz="2800" dirty="0">
                <a:latin typeface="+mn-lt"/>
              </a:rPr>
              <a:t>	     </a:t>
            </a: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en-US" sz="2800" dirty="0">
                <a:latin typeface="+mn-lt"/>
              </a:rPr>
              <a:t>  </a:t>
            </a:r>
            <a:r>
              <a:rPr lang="sr-Latn-CS" sz="2800" dirty="0">
                <a:latin typeface="+mn-lt"/>
              </a:rPr>
              <a:t>Dečija benigna sa okcipitalnim paroksizmima</a:t>
            </a:r>
            <a:endParaRPr lang="en-US" sz="2800" dirty="0">
              <a:latin typeface="+mn-lt"/>
            </a:endParaRP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en-US" sz="2800" dirty="0">
                <a:latin typeface="+mn-lt"/>
              </a:rPr>
              <a:t>  </a:t>
            </a:r>
            <a:r>
              <a:rPr lang="sr-Latn-CS" sz="2800" dirty="0">
                <a:latin typeface="+mn-lt"/>
              </a:rPr>
              <a:t>Autozomno dominantna noćna epilepsija frontalnog režnja</a:t>
            </a:r>
            <a:endParaRPr lang="en-US" sz="2800" dirty="0">
              <a:latin typeface="+mn-lt"/>
            </a:endParaRP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en-US" sz="2800" dirty="0">
                <a:latin typeface="+mn-lt"/>
              </a:rPr>
              <a:t>  </a:t>
            </a:r>
            <a:r>
              <a:rPr lang="sr-Latn-CS" sz="2800" u="sng" dirty="0">
                <a:latin typeface="+mn-lt"/>
              </a:rPr>
              <a:t>Simptomatska</a:t>
            </a:r>
            <a:endParaRPr lang="en-US" sz="2800" dirty="0">
              <a:latin typeface="+mn-lt"/>
            </a:endParaRPr>
          </a:p>
          <a:p>
            <a:pPr marL="342900" indent="-342900" defTabSz="685800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None/>
              <a:tabLst>
                <a:tab pos="1892300" algn="l"/>
                <a:tab pos="2857500" algn="l"/>
                <a:tab pos="4114800" algn="l"/>
              </a:tabLst>
              <a:defRPr/>
            </a:pPr>
            <a:r>
              <a:rPr lang="sr-Latn-CS" sz="2800" u="sng" dirty="0">
                <a:latin typeface="+mn-lt"/>
              </a:rPr>
              <a:t>Kriptogena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993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09"/>
    </mc:Choice>
    <mc:Fallback xmlns="">
      <p:transition spd="slow" advTm="14009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609600"/>
            <a:ext cx="7924800" cy="1143000"/>
          </a:xfrm>
          <a:noFill/>
        </p:spPr>
        <p:txBody>
          <a:bodyPr/>
          <a:lstStyle/>
          <a:p>
            <a:r>
              <a:rPr lang="sr-Latn-CS" sz="4000" dirty="0" smtClean="0">
                <a:effectLst/>
              </a:rPr>
              <a:t>Симптоматске фокалне епилепсије</a:t>
            </a:r>
            <a:br>
              <a:rPr lang="sr-Latn-CS" sz="4000" dirty="0" smtClean="0">
                <a:effectLst/>
              </a:rPr>
            </a:br>
            <a:r>
              <a:rPr lang="sr-Latn-CS" sz="2800" dirty="0" smtClean="0">
                <a:solidFill>
                  <a:srgbClr val="FF3300"/>
                </a:solidFill>
                <a:effectLst/>
              </a:rPr>
              <a:t>1.epilepsia mezijalnog temporalnog režnja</a:t>
            </a:r>
            <a:endParaRPr lang="en-US" sz="2800" dirty="0" smtClean="0">
              <a:solidFill>
                <a:srgbClr val="FF3300"/>
              </a:solidFill>
              <a:effectLst/>
            </a:endParaRPr>
          </a:p>
        </p:txBody>
      </p:sp>
      <p:sp>
        <p:nvSpPr>
          <p:cNvPr id="2007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2286000"/>
            <a:ext cx="6781800" cy="4073525"/>
          </a:xfrm>
          <a:noFill/>
        </p:spPr>
        <p:txBody>
          <a:bodyPr>
            <a:normAutofit/>
          </a:bodyPr>
          <a:lstStyle/>
          <a:p>
            <a:r>
              <a:rPr lang="sr-Latn-CS" dirty="0" smtClean="0">
                <a:effectLst/>
              </a:rPr>
              <a:t>Код једне петине болесника</a:t>
            </a:r>
          </a:p>
          <a:p>
            <a:r>
              <a:rPr lang="sr-Latn-CS" dirty="0" smtClean="0">
                <a:effectLst/>
              </a:rPr>
              <a:t>У </a:t>
            </a:r>
            <a:r>
              <a:rPr lang="sr-Cyrl-RS" dirty="0" smtClean="0">
                <a:effectLst/>
              </a:rPr>
              <a:t>2-ој</a:t>
            </a:r>
            <a:r>
              <a:rPr lang="sr-Latn-CS" dirty="0" smtClean="0">
                <a:effectLst/>
              </a:rPr>
              <a:t> деценији</a:t>
            </a:r>
          </a:p>
          <a:p>
            <a:r>
              <a:rPr lang="sr-Latn-CS" dirty="0" smtClean="0">
                <a:effectLst/>
              </a:rPr>
              <a:t>Комплексни фокални или ГТК напади</a:t>
            </a:r>
          </a:p>
          <a:p>
            <a:r>
              <a:rPr lang="sr-Latn-CS" dirty="0" smtClean="0">
                <a:effectLst/>
              </a:rPr>
              <a:t>МРI - хипокампална склероза</a:t>
            </a:r>
          </a:p>
          <a:p>
            <a:r>
              <a:rPr lang="sr-Latn-CS" dirty="0" smtClean="0">
                <a:effectLst/>
              </a:rPr>
              <a:t>У почетку добро контролисани, касније фармакорезистентни</a:t>
            </a:r>
          </a:p>
          <a:p>
            <a:r>
              <a:rPr lang="sr-Latn-CS" dirty="0" smtClean="0">
                <a:effectLst/>
              </a:rPr>
              <a:t>Психичке измене, поремећај памћења</a:t>
            </a:r>
            <a:endParaRPr lang="en-US" dirty="0" smtClean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6"/>
    </mc:Choice>
    <mc:Fallback xmlns="">
      <p:transition spd="slow" advTm="37056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1" name="Title 1"/>
          <p:cNvSpPr>
            <a:spLocks noGrp="1"/>
          </p:cNvSpPr>
          <p:nvPr>
            <p:ph type="title" idx="4294967295"/>
          </p:nvPr>
        </p:nvSpPr>
        <p:spPr>
          <a:xfrm>
            <a:off x="381000" y="685800"/>
            <a:ext cx="8229600" cy="1130300"/>
          </a:xfrm>
          <a:noFill/>
        </p:spPr>
        <p:txBody>
          <a:bodyPr/>
          <a:lstStyle/>
          <a:p>
            <a:r>
              <a:rPr lang="en-US" sz="3600" dirty="0" err="1" smtClean="0">
                <a:effectLst/>
              </a:rPr>
              <a:t>Лечење</a:t>
            </a:r>
            <a:r>
              <a:rPr lang="en-US" sz="3600" dirty="0" smtClean="0">
                <a:effectLst/>
              </a:rPr>
              <a:t> </a:t>
            </a:r>
            <a:r>
              <a:rPr lang="en-US" sz="3600" dirty="0" err="1" smtClean="0">
                <a:effectLst/>
              </a:rPr>
              <a:t>провоцираних</a:t>
            </a:r>
            <a:r>
              <a:rPr lang="en-US" sz="3600" dirty="0" smtClean="0">
                <a:effectLst/>
              </a:rPr>
              <a:t> </a:t>
            </a:r>
            <a:r>
              <a:rPr lang="en-US" sz="3600" dirty="0" err="1" smtClean="0">
                <a:effectLst/>
              </a:rPr>
              <a:t>епилепсија</a:t>
            </a:r>
            <a:r>
              <a:rPr lang="en-US" dirty="0" smtClean="0">
                <a:effectLst/>
              </a:rPr>
              <a:t> </a:t>
            </a:r>
          </a:p>
        </p:txBody>
      </p:sp>
      <p:sp>
        <p:nvSpPr>
          <p:cNvPr id="204802" name="Content Placeholder 2"/>
          <p:cNvSpPr>
            <a:spLocks noGrp="1"/>
          </p:cNvSpPr>
          <p:nvPr>
            <p:ph idx="4294967295"/>
          </p:nvPr>
        </p:nvSpPr>
        <p:spPr>
          <a:xfrm>
            <a:off x="762000" y="2590800"/>
            <a:ext cx="8229600" cy="4532313"/>
          </a:xfrm>
          <a:noFill/>
        </p:spPr>
        <p:txBody>
          <a:bodyPr/>
          <a:lstStyle/>
          <a:p>
            <a:r>
              <a:rPr lang="en-US" dirty="0" err="1" smtClean="0">
                <a:effectLst/>
              </a:rPr>
              <a:t>Тражити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узрок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 err="1" smtClean="0">
                <a:effectLst/>
              </a:rPr>
              <a:t>Лечити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узрок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кад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год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је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могуће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 err="1" smtClean="0">
                <a:effectLst/>
              </a:rPr>
              <a:t>Примена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само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антиепилептичких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лекова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најчешће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није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довољна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нити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корисна</a:t>
            </a:r>
            <a:r>
              <a:rPr lang="en-US" dirty="0" smtClean="0">
                <a:effectLst/>
              </a:rPr>
              <a:t> </a:t>
            </a:r>
          </a:p>
          <a:p>
            <a:pPr lvl="1"/>
            <a:r>
              <a:rPr lang="en-US" dirty="0" err="1" smtClean="0">
                <a:effectLst/>
              </a:rPr>
              <a:t>сем</a:t>
            </a:r>
            <a:r>
              <a:rPr lang="en-US" dirty="0" smtClean="0">
                <a:effectLst/>
              </a:rPr>
              <a:t> у </a:t>
            </a:r>
            <a:r>
              <a:rPr lang="en-US" dirty="0" err="1" smtClean="0">
                <a:effectLst/>
              </a:rPr>
              <a:t>специфичним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ситуацијама</a:t>
            </a:r>
            <a:r>
              <a:rPr lang="en-US" dirty="0" smtClean="0">
                <a:effectLst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80"/>
    </mc:Choice>
    <mc:Fallback xmlns="">
      <p:transition spd="slow" advTm="16180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Title 1"/>
          <p:cNvSpPr>
            <a:spLocks noGrp="1"/>
          </p:cNvSpPr>
          <p:nvPr>
            <p:ph type="title" idx="4294967295"/>
          </p:nvPr>
        </p:nvSpPr>
        <p:spPr>
          <a:xfrm>
            <a:off x="504548" y="457200"/>
            <a:ext cx="8229600" cy="1130300"/>
          </a:xfrm>
          <a:noFill/>
        </p:spPr>
        <p:txBody>
          <a:bodyPr/>
          <a:lstStyle/>
          <a:p>
            <a:r>
              <a:rPr lang="en-US" dirty="0" err="1" smtClean="0">
                <a:effectLst/>
              </a:rPr>
              <a:t>Криптогене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епилепсије</a:t>
            </a:r>
            <a:r>
              <a:rPr lang="en-US" dirty="0" smtClean="0">
                <a:effectLst/>
              </a:rPr>
              <a:t> </a:t>
            </a:r>
          </a:p>
        </p:txBody>
      </p:sp>
      <p:sp>
        <p:nvSpPr>
          <p:cNvPr id="205826" name="Content Placeholder 2"/>
          <p:cNvSpPr>
            <a:spLocks noGrp="1"/>
          </p:cNvSpPr>
          <p:nvPr>
            <p:ph idx="4294967295"/>
          </p:nvPr>
        </p:nvSpPr>
        <p:spPr>
          <a:xfrm>
            <a:off x="533400" y="1828800"/>
            <a:ext cx="8229600" cy="4532313"/>
          </a:xfrm>
          <a:noFill/>
        </p:spPr>
        <p:txBody>
          <a:bodyPr>
            <a:normAutofit/>
          </a:bodyPr>
          <a:lstStyle/>
          <a:p>
            <a:r>
              <a:rPr lang="en-US" dirty="0" err="1" smtClean="0">
                <a:effectLst/>
              </a:rPr>
              <a:t>Узрок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није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утврђен</a:t>
            </a:r>
            <a:r>
              <a:rPr lang="en-US" dirty="0" smtClean="0">
                <a:effectLst/>
              </a:rPr>
              <a:t>, </a:t>
            </a:r>
            <a:r>
              <a:rPr lang="en-US" dirty="0" err="1" smtClean="0">
                <a:effectLst/>
              </a:rPr>
              <a:t>што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зависи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од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труда</a:t>
            </a:r>
            <a:r>
              <a:rPr lang="en-US" dirty="0" smtClean="0">
                <a:effectLst/>
              </a:rPr>
              <a:t> и </a:t>
            </a:r>
            <a:r>
              <a:rPr lang="en-US" dirty="0" err="1" smtClean="0">
                <a:effectLst/>
              </a:rPr>
              <a:t>технологије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уложене</a:t>
            </a:r>
            <a:r>
              <a:rPr lang="en-US" dirty="0" smtClean="0">
                <a:effectLst/>
              </a:rPr>
              <a:t> у </a:t>
            </a:r>
            <a:r>
              <a:rPr lang="en-US" dirty="0" err="1" smtClean="0">
                <a:effectLst/>
              </a:rPr>
              <a:t>дијагностички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поступак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b="1" dirty="0" err="1" smtClean="0">
                <a:effectLst/>
              </a:rPr>
              <a:t>Чине</a:t>
            </a:r>
            <a:r>
              <a:rPr lang="en-US" b="1" dirty="0" smtClean="0">
                <a:effectLst/>
              </a:rPr>
              <a:t> </a:t>
            </a:r>
            <a:r>
              <a:rPr lang="en-US" b="1" dirty="0" err="1" smtClean="0">
                <a:effectLst/>
              </a:rPr>
              <a:t>око</a:t>
            </a:r>
            <a:r>
              <a:rPr lang="en-US" b="1" dirty="0" smtClean="0">
                <a:effectLst/>
              </a:rPr>
              <a:t> 40% </a:t>
            </a:r>
            <a:r>
              <a:rPr lang="en-US" b="1" dirty="0" err="1" smtClean="0">
                <a:effectLst/>
              </a:rPr>
              <a:t>епилепсија</a:t>
            </a:r>
            <a:r>
              <a:rPr lang="en-US" b="1" dirty="0" smtClean="0">
                <a:effectLst/>
              </a:rPr>
              <a:t> (</a:t>
            </a:r>
            <a:r>
              <a:rPr lang="en-US" b="1" dirty="0" err="1" smtClean="0">
                <a:effectLst/>
              </a:rPr>
              <a:t>уз</a:t>
            </a:r>
            <a:r>
              <a:rPr lang="en-US" b="1" dirty="0" smtClean="0">
                <a:effectLst/>
              </a:rPr>
              <a:t> </a:t>
            </a:r>
            <a:r>
              <a:rPr lang="en-US" b="1" dirty="0" err="1" smtClean="0">
                <a:effectLst/>
              </a:rPr>
              <a:t>оптимално</a:t>
            </a:r>
            <a:r>
              <a:rPr lang="en-US" b="1" dirty="0" smtClean="0">
                <a:effectLst/>
              </a:rPr>
              <a:t> </a:t>
            </a:r>
            <a:r>
              <a:rPr lang="en-US" b="1" dirty="0" err="1" smtClean="0">
                <a:effectLst/>
              </a:rPr>
              <a:t>коришћење</a:t>
            </a:r>
            <a:r>
              <a:rPr lang="en-US" b="1" dirty="0" smtClean="0">
                <a:effectLst/>
              </a:rPr>
              <a:t> </a:t>
            </a:r>
            <a:r>
              <a:rPr lang="en-US" b="1" dirty="0" err="1" smtClean="0">
                <a:effectLst/>
              </a:rPr>
              <a:t>савремене</a:t>
            </a:r>
            <a:r>
              <a:rPr lang="en-US" b="1" dirty="0" smtClean="0">
                <a:effectLst/>
              </a:rPr>
              <a:t> </a:t>
            </a:r>
            <a:r>
              <a:rPr lang="en-US" b="1" dirty="0" err="1" smtClean="0">
                <a:effectLst/>
              </a:rPr>
              <a:t>Магнетске</a:t>
            </a:r>
            <a:r>
              <a:rPr lang="en-US" b="1" dirty="0" smtClean="0">
                <a:effectLst/>
              </a:rPr>
              <a:t> </a:t>
            </a:r>
            <a:r>
              <a:rPr lang="en-US" b="1" dirty="0" err="1" smtClean="0">
                <a:effectLst/>
              </a:rPr>
              <a:t>резонанце</a:t>
            </a:r>
            <a:r>
              <a:rPr lang="en-US" b="1" dirty="0" smtClean="0">
                <a:effectLst/>
              </a:rPr>
              <a:t>)  </a:t>
            </a:r>
          </a:p>
          <a:p>
            <a:pPr lvl="1"/>
            <a:r>
              <a:rPr lang="en-US" sz="2400" dirty="0" err="1" smtClean="0">
                <a:effectLst/>
              </a:rPr>
              <a:t>највероватнији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узроци</a:t>
            </a:r>
            <a:r>
              <a:rPr lang="en-US" sz="2400" dirty="0" smtClean="0">
                <a:effectLst/>
              </a:rPr>
              <a:t> </a:t>
            </a:r>
          </a:p>
          <a:p>
            <a:pPr lvl="2"/>
            <a:r>
              <a:rPr lang="en-US" sz="2400" dirty="0" err="1" smtClean="0">
                <a:effectLst/>
              </a:rPr>
              <a:t>фокалне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котикалне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дисплазије</a:t>
            </a:r>
            <a:r>
              <a:rPr lang="en-US" sz="2400" dirty="0" smtClean="0">
                <a:effectLst/>
              </a:rPr>
              <a:t> </a:t>
            </a:r>
          </a:p>
          <a:p>
            <a:pPr lvl="2"/>
            <a:r>
              <a:rPr lang="en-US" sz="2400" dirty="0" err="1" smtClean="0">
                <a:effectLst/>
              </a:rPr>
              <a:t>генетски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узроци</a:t>
            </a:r>
            <a:r>
              <a:rPr lang="en-US" sz="2400" dirty="0" smtClean="0">
                <a:effectLst/>
              </a:rPr>
              <a:t>  </a:t>
            </a:r>
          </a:p>
          <a:p>
            <a:pPr lvl="2"/>
            <a:r>
              <a:rPr lang="en-US" sz="2400" dirty="0" err="1" smtClean="0">
                <a:effectLst/>
              </a:rPr>
              <a:t>инфламаторни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узроци</a:t>
            </a:r>
            <a:r>
              <a:rPr lang="en-US" sz="2400" dirty="0" smtClean="0">
                <a:effectLst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33"/>
    </mc:Choice>
    <mc:Fallback xmlns="">
      <p:transition spd="slow" advTm="31233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>
                <a:effectLst/>
              </a:rPr>
              <a:t>Дијагностичка испитивања</a:t>
            </a:r>
            <a:endParaRPr lang="en-US" smtClean="0">
              <a:effectLst/>
            </a:endParaRPr>
          </a:p>
        </p:txBody>
      </p:sp>
      <p:sp>
        <p:nvSpPr>
          <p:cNvPr id="20992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>
                <a:effectLst/>
              </a:rPr>
              <a:t>Лабораторијске анализе крви(гликемије, електролита и др.)</a:t>
            </a:r>
          </a:p>
          <a:p>
            <a:r>
              <a:rPr lang="sr-Latn-CS" dirty="0" smtClean="0">
                <a:effectLst/>
              </a:rPr>
              <a:t>ЕЕГ</a:t>
            </a:r>
          </a:p>
          <a:p>
            <a:r>
              <a:rPr lang="sr-Cyrl-RS" dirty="0"/>
              <a:t>К</a:t>
            </a:r>
            <a:r>
              <a:rPr lang="sr-Latn-CS" dirty="0" smtClean="0">
                <a:effectLst/>
              </a:rPr>
              <a:t>Т, МР</a:t>
            </a:r>
            <a:r>
              <a:rPr lang="sr-Cyrl-RS" dirty="0" smtClean="0">
                <a:effectLst/>
              </a:rPr>
              <a:t>И</a:t>
            </a:r>
            <a:endParaRPr lang="sr-Latn-CS" dirty="0" smtClean="0">
              <a:effectLst/>
            </a:endParaRPr>
          </a:p>
          <a:p>
            <a:r>
              <a:rPr lang="sr-Latn-CS" dirty="0" smtClean="0">
                <a:effectLst/>
              </a:rPr>
              <a:t>Преглед ликвора</a:t>
            </a:r>
            <a:endParaRPr lang="en-US" dirty="0" smtClean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22"/>
    </mc:Choice>
    <mc:Fallback xmlns="">
      <p:transition spd="slow" advTm="30022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3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4000" smtClean="0"/>
              <a:t>Психогени неепилептични напад</a:t>
            </a:r>
            <a:endParaRPr lang="en-US" sz="4000" smtClean="0"/>
          </a:p>
        </p:txBody>
      </p:sp>
      <p:sp>
        <p:nvSpPr>
          <p:cNvPr id="99334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Latn-CS" dirty="0" smtClean="0"/>
              <a:t>Неепилептични напад је изненадна промена понашања, перцепције, мишљења или осећаја која је временски ограничена и слична је или се може заменити са епилепсијом</a:t>
            </a:r>
            <a:endParaRPr lang="sr-Cyrl-RS" dirty="0" smtClean="0"/>
          </a:p>
          <a:p>
            <a:pPr eaLnBrk="1" hangingPunct="1">
              <a:defRPr/>
            </a:pPr>
            <a:r>
              <a:rPr lang="sr-Latn-CS" dirty="0" smtClean="0"/>
              <a:t>нема карактеристичне електрофизиолошке промена у мозгу које се региструју ЕЕГ-ом, а које прате прави епилептични напад</a:t>
            </a: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69"/>
    </mc:Choice>
    <mc:Fallback xmlns="">
      <p:transition spd="slow" advTm="4006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z="4000" smtClean="0">
                <a:effectLst/>
              </a:rPr>
              <a:t>Епилептични напади су симптом 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sr-Cyrl-CS" smtClean="0">
                <a:effectLst/>
              </a:rPr>
              <a:t>Епилепсије (хроничне неуролошке болести)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sr-Cyrl-CS" smtClean="0">
              <a:effectLst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Cyrl-CS" smtClean="0">
                <a:effectLst/>
              </a:rPr>
              <a:t>Симптом разних других поремећаја који надражују мозак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52"/>
    </mc:Choice>
    <mc:Fallback xmlns="">
      <p:transition spd="slow" advTm="9152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7" name="Content Placeholder 1"/>
          <p:cNvSpPr>
            <a:spLocks noGrp="1"/>
          </p:cNvSpPr>
          <p:nvPr>
            <p:ph idx="4294967295"/>
          </p:nvPr>
        </p:nvSpPr>
        <p:spPr>
          <a:xfrm>
            <a:off x="609600" y="1600200"/>
            <a:ext cx="8229600" cy="5410200"/>
          </a:xfrm>
          <a:noFill/>
        </p:spPr>
        <p:txBody>
          <a:bodyPr>
            <a:normAutofit/>
          </a:bodyPr>
          <a:lstStyle/>
          <a:p>
            <a:pPr marL="365125" indent="-255588" eaLnBrk="1" hangingPunct="1"/>
            <a:r>
              <a:rPr lang="sr-Latn-CS" dirty="0" smtClean="0">
                <a:effectLst/>
              </a:rPr>
              <a:t>Прва помоћ</a:t>
            </a:r>
          </a:p>
          <a:p>
            <a:pPr marL="365125" indent="-255588" eaLnBrk="1" hangingPunct="1"/>
            <a:r>
              <a:rPr lang="sr-Latn-CS" b="1" dirty="0" smtClean="0">
                <a:effectLst/>
              </a:rPr>
              <a:t>ФАРМАКОТЕРАПИЈА</a:t>
            </a:r>
          </a:p>
          <a:p>
            <a:pPr marL="365125" indent="-255588" eaLnBrk="1" hangingPunct="1"/>
            <a:r>
              <a:rPr lang="sr-Latn-CS" dirty="0" smtClean="0">
                <a:effectLst/>
              </a:rPr>
              <a:t>Хируршка терапија</a:t>
            </a:r>
          </a:p>
          <a:p>
            <a:pPr marL="365125" indent="-255588" eaLnBrk="1" hangingPunct="1"/>
            <a:r>
              <a:rPr lang="sr-Latn-CS" dirty="0" smtClean="0">
                <a:effectLst/>
              </a:rPr>
              <a:t>Стимулација н. вагуса</a:t>
            </a:r>
          </a:p>
          <a:p>
            <a:pPr marL="365125" indent="-255588" eaLnBrk="1" hangingPunct="1"/>
            <a:r>
              <a:rPr lang="sr-Latn-CS" dirty="0" smtClean="0">
                <a:effectLst/>
              </a:rPr>
              <a:t>Кетогена дијета </a:t>
            </a:r>
          </a:p>
          <a:p>
            <a:pPr marL="365125" indent="-255588" eaLnBrk="1" hangingPunct="1"/>
            <a:r>
              <a:rPr lang="sr-Latn-CS" dirty="0" smtClean="0">
                <a:effectLst/>
              </a:rPr>
              <a:t>Тражење најбоље могуће фармакотерапије (фармакотерапија резистентних епилепсија)</a:t>
            </a:r>
          </a:p>
          <a:p>
            <a:pPr marL="365125" indent="-255588" eaLnBrk="1" hangingPunct="1"/>
            <a:r>
              <a:rPr lang="sr-Latn-CS" dirty="0" smtClean="0">
                <a:effectLst/>
              </a:rPr>
              <a:t>Бихејвиорална терапија</a:t>
            </a:r>
          </a:p>
          <a:p>
            <a:pPr marL="365125" indent="-255588" eaLnBrk="1" hangingPunct="1"/>
            <a:r>
              <a:rPr lang="sr-Latn-CS" dirty="0" smtClean="0">
                <a:effectLst/>
              </a:rPr>
              <a:t>Остало (имуноглобулини, АЦТХ, хормони, витамини)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42774" y="3048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sr-Cyrl-RS" sz="3600" dirty="0" smtClean="0">
                <a:solidFill>
                  <a:schemeClr val="tx2"/>
                </a:solidFill>
                <a:latin typeface="+mn-lt"/>
              </a:rPr>
              <a:t>ТЕРАПИЈА ЕПИЛЕПСИЈЕ</a:t>
            </a:r>
            <a:endParaRPr lang="sr-Latn-CS" sz="36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991"/>
    </mc:Choice>
    <mc:Fallback xmlns="">
      <p:transition spd="slow" advTm="67991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479425" y="7620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sr-Latn-CS" sz="3600" dirty="0">
                <a:solidFill>
                  <a:schemeClr val="tx2"/>
                </a:solidFill>
                <a:latin typeface="+mn-lt"/>
              </a:rPr>
              <a:t>Зашто треба лечити? </a:t>
            </a:r>
            <a:br>
              <a:rPr lang="sr-Latn-CS" sz="3600" dirty="0">
                <a:solidFill>
                  <a:schemeClr val="tx2"/>
                </a:solidFill>
                <a:latin typeface="+mn-lt"/>
              </a:rPr>
            </a:br>
            <a:r>
              <a:rPr lang="sr-Latn-CS" sz="3600" dirty="0">
                <a:solidFill>
                  <a:schemeClr val="tx2"/>
                </a:solidFill>
                <a:latin typeface="+mn-lt"/>
              </a:rPr>
              <a:t>(последице епилепсије)</a:t>
            </a:r>
          </a:p>
        </p:txBody>
      </p:sp>
      <p:sp>
        <p:nvSpPr>
          <p:cNvPr id="72709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838200" y="2057400"/>
            <a:ext cx="7702550" cy="498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400" dirty="0">
                <a:latin typeface="+mn-lt"/>
              </a:rPr>
              <a:t>повећан морталитет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400" dirty="0">
                <a:latin typeface="+mn-lt"/>
              </a:rPr>
              <a:t>повећана учесталост повреда и опекотина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400" dirty="0">
                <a:latin typeface="+mn-lt"/>
              </a:rPr>
              <a:t>чешћа удруженост са психијатријским и когнитивним поремећајима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400" dirty="0">
                <a:latin typeface="+mn-lt"/>
              </a:rPr>
              <a:t>психосоцијална неприлагођеност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400" dirty="0">
                <a:latin typeface="+mn-lt"/>
              </a:rPr>
              <a:t>законска ограничења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400" dirty="0">
                <a:latin typeface="+mn-lt"/>
              </a:rPr>
              <a:t>стигме и предрасуде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400" dirty="0">
                <a:latin typeface="+mn-lt"/>
              </a:rPr>
              <a:t>лош квалитет живота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400" dirty="0">
                <a:latin typeface="+mn-lt"/>
              </a:rPr>
              <a:t>могућност додатног оштећења мозга са понављањем напада (?)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061"/>
    </mc:Choice>
    <mc:Fallback xmlns="">
      <p:transition spd="slow" advTm="44061"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228600" y="895534"/>
            <a:ext cx="8986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ru-RU" sz="3600" dirty="0">
                <a:latin typeface="+mn-lt"/>
              </a:rPr>
              <a:t>Узроци смрти болесника са епилепсијом</a:t>
            </a:r>
            <a:endParaRPr lang="sr-Latn-RS" sz="3600" dirty="0">
              <a:latin typeface="+mn-lt"/>
            </a:endParaRPr>
          </a:p>
          <a:p>
            <a:pPr algn="ctr">
              <a:defRPr/>
            </a:pPr>
            <a:endParaRPr lang="sr-Latn-CS" sz="36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4757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457200" y="1905000"/>
            <a:ext cx="8150225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5000"/>
              </a:spcBef>
              <a:spcAft>
                <a:spcPct val="2500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sr-Cyrl-RS" sz="2400" dirty="0" smtClean="0">
              <a:latin typeface="+mn-lt"/>
            </a:endParaRPr>
          </a:p>
          <a:p>
            <a:pPr marL="342900" indent="-342900">
              <a:spcBef>
                <a:spcPct val="25000"/>
              </a:spcBef>
              <a:spcAft>
                <a:spcPct val="2500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400" dirty="0" smtClean="0">
                <a:latin typeface="+mn-lt"/>
              </a:rPr>
              <a:t>Основна </a:t>
            </a:r>
            <a:r>
              <a:rPr lang="sr-Latn-CS" sz="2400" dirty="0">
                <a:latin typeface="+mn-lt"/>
              </a:rPr>
              <a:t>болест која изазива </a:t>
            </a:r>
            <a:r>
              <a:rPr lang="sr-Latn-CS" sz="2400" dirty="0" smtClean="0">
                <a:latin typeface="+mn-lt"/>
              </a:rPr>
              <a:t>епилепсију</a:t>
            </a:r>
            <a:endParaRPr lang="sr-Latn-CS" sz="2400" dirty="0">
              <a:latin typeface="+mn-lt"/>
            </a:endParaRPr>
          </a:p>
          <a:p>
            <a:pPr marL="342900" indent="-342900">
              <a:spcBef>
                <a:spcPct val="25000"/>
              </a:spcBef>
              <a:spcAft>
                <a:spcPct val="2500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400" dirty="0">
                <a:latin typeface="+mn-lt"/>
              </a:rPr>
              <a:t>Снажне </a:t>
            </a:r>
            <a:r>
              <a:rPr lang="sr-Latn-CS" sz="2400" dirty="0" smtClean="0">
                <a:latin typeface="+mn-lt"/>
              </a:rPr>
              <a:t>конвулзије</a:t>
            </a:r>
            <a:endParaRPr lang="sr-Latn-CS" sz="2400" dirty="0">
              <a:latin typeface="+mn-lt"/>
            </a:endParaRPr>
          </a:p>
          <a:p>
            <a:pPr marL="342900" indent="-342900">
              <a:spcBef>
                <a:spcPct val="25000"/>
              </a:spcBef>
              <a:spcAft>
                <a:spcPct val="2500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400" dirty="0">
                <a:latin typeface="+mn-lt"/>
              </a:rPr>
              <a:t>Компликације </a:t>
            </a:r>
            <a:r>
              <a:rPr lang="sr-Latn-CS" sz="2400" dirty="0" smtClean="0">
                <a:latin typeface="+mn-lt"/>
              </a:rPr>
              <a:t>лекова</a:t>
            </a:r>
            <a:endParaRPr lang="sr-Latn-CS" sz="2400" dirty="0">
              <a:latin typeface="+mn-lt"/>
            </a:endParaRPr>
          </a:p>
          <a:p>
            <a:pPr marL="342900" indent="-342900">
              <a:spcBef>
                <a:spcPct val="25000"/>
              </a:spcBef>
              <a:spcAft>
                <a:spcPct val="2500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400" dirty="0">
                <a:latin typeface="+mn-lt"/>
              </a:rPr>
              <a:t>Несрећни случајеви</a:t>
            </a:r>
          </a:p>
          <a:p>
            <a:pPr marL="342900" indent="-342900">
              <a:spcBef>
                <a:spcPct val="25000"/>
              </a:spcBef>
              <a:spcAft>
                <a:spcPct val="2500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400" dirty="0">
                <a:latin typeface="+mn-lt"/>
              </a:rPr>
              <a:t>СУДЕП (изненадна неочекивана смрт болесника са епилепсијом)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11"/>
    </mc:Choice>
    <mc:Fallback xmlns="">
      <p:transition spd="slow" advTm="24011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5" name="Picture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19200"/>
            <a:ext cx="303847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1186" name="Rectangle 6"/>
          <p:cNvSpPr>
            <a:spLocks noChangeArrowheads="1"/>
          </p:cNvSpPr>
          <p:nvPr/>
        </p:nvSpPr>
        <p:spPr bwMode="auto">
          <a:xfrm>
            <a:off x="457200" y="5943600"/>
            <a:ext cx="31892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defTabSz="762000"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Latn-CS" sz="2400" b="1">
                <a:latin typeface="Times New Roman" pitchFamily="18" charset="0"/>
              </a:rPr>
              <a:t>не остављати пацијента </a:t>
            </a:r>
            <a:br>
              <a:rPr lang="sr-Latn-CS" sz="2400" b="1">
                <a:latin typeface="Times New Roman" pitchFamily="18" charset="0"/>
              </a:rPr>
            </a:br>
            <a:r>
              <a:rPr lang="sr-Latn-CS" sz="2400" b="1">
                <a:latin typeface="Times New Roman" pitchFamily="18" charset="0"/>
              </a:rPr>
              <a:t>да лежи на ледјима</a:t>
            </a:r>
          </a:p>
        </p:txBody>
      </p:sp>
      <p:grpSp>
        <p:nvGrpSpPr>
          <p:cNvPr id="221187" name="Group 7"/>
          <p:cNvGrpSpPr>
            <a:grpSpLocks/>
          </p:cNvGrpSpPr>
          <p:nvPr/>
        </p:nvGrpSpPr>
        <p:grpSpPr bwMode="auto">
          <a:xfrm>
            <a:off x="1409700" y="1612900"/>
            <a:ext cx="328613" cy="4157663"/>
            <a:chOff x="867" y="1208"/>
            <a:chExt cx="207" cy="2619"/>
          </a:xfrm>
        </p:grpSpPr>
        <p:sp>
          <p:nvSpPr>
            <p:cNvPr id="221197" name="Rectangle 8"/>
            <p:cNvSpPr>
              <a:spLocks noChangeArrowheads="1"/>
            </p:cNvSpPr>
            <p:nvPr/>
          </p:nvSpPr>
          <p:spPr bwMode="auto">
            <a:xfrm rot="-1800000">
              <a:off x="867" y="1208"/>
              <a:ext cx="207" cy="2619"/>
            </a:xfrm>
            <a:prstGeom prst="rect">
              <a:avLst/>
            </a:prstGeom>
            <a:solidFill>
              <a:srgbClr val="FF6633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221198" name="Rectangle 9"/>
            <p:cNvSpPr>
              <a:spLocks noChangeArrowheads="1"/>
            </p:cNvSpPr>
            <p:nvPr/>
          </p:nvSpPr>
          <p:spPr bwMode="auto">
            <a:xfrm rot="1800000" flipH="1">
              <a:off x="867" y="1208"/>
              <a:ext cx="207" cy="2619"/>
            </a:xfrm>
            <a:prstGeom prst="rect">
              <a:avLst/>
            </a:prstGeom>
            <a:solidFill>
              <a:srgbClr val="FF6633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</p:grpSp>
      <p:sp>
        <p:nvSpPr>
          <p:cNvPr id="221188" name="Rectangle 11"/>
          <p:cNvSpPr>
            <a:spLocks noChangeArrowheads="1"/>
          </p:cNvSpPr>
          <p:nvPr/>
        </p:nvSpPr>
        <p:spPr bwMode="auto">
          <a:xfrm>
            <a:off x="-152400" y="228600"/>
            <a:ext cx="9818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Latn-CS" sz="3600" b="1" i="1" u="sng">
                <a:latin typeface="Times New Roman" pitchFamily="18" charset="0"/>
              </a:rPr>
              <a:t>Неправилан</a:t>
            </a:r>
            <a:r>
              <a:rPr lang="sr-Latn-CS" sz="3600" b="1" i="1">
                <a:latin typeface="Times New Roman" pitchFamily="18" charset="0"/>
              </a:rPr>
              <a:t> поступак са болесником током генерализованог тоничко-клоничког напада</a:t>
            </a:r>
          </a:p>
        </p:txBody>
      </p:sp>
      <p:grpSp>
        <p:nvGrpSpPr>
          <p:cNvPr id="221189" name="Group 13"/>
          <p:cNvGrpSpPr>
            <a:grpSpLocks/>
          </p:cNvGrpSpPr>
          <p:nvPr/>
        </p:nvGrpSpPr>
        <p:grpSpPr bwMode="auto">
          <a:xfrm>
            <a:off x="4300538" y="1295400"/>
            <a:ext cx="4843462" cy="5318125"/>
            <a:chOff x="3066" y="1008"/>
            <a:chExt cx="3052" cy="3350"/>
          </a:xfrm>
        </p:grpSpPr>
        <p:pic>
          <p:nvPicPr>
            <p:cNvPr id="221192" name="Picture 1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11" y="1008"/>
              <a:ext cx="2033" cy="2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1193" name="Rectangle 15"/>
            <p:cNvSpPr>
              <a:spLocks noChangeArrowheads="1"/>
            </p:cNvSpPr>
            <p:nvPr/>
          </p:nvSpPr>
          <p:spPr bwMode="auto">
            <a:xfrm>
              <a:off x="3066" y="3564"/>
              <a:ext cx="3052" cy="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62000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sr-Latn-CS" sz="2400" b="1">
                  <a:latin typeface="Times New Roman" pitchFamily="18" charset="0"/>
                </a:rPr>
                <a:t>не супротстављати се аутоматским радњама пацијента јер може да се провоцира агитовано стање </a:t>
              </a:r>
            </a:p>
          </p:txBody>
        </p:sp>
        <p:grpSp>
          <p:nvGrpSpPr>
            <p:cNvPr id="221194" name="Group 16"/>
            <p:cNvGrpSpPr>
              <a:grpSpLocks/>
            </p:cNvGrpSpPr>
            <p:nvPr/>
          </p:nvGrpSpPr>
          <p:grpSpPr bwMode="auto">
            <a:xfrm>
              <a:off x="4966" y="1063"/>
              <a:ext cx="207" cy="2620"/>
              <a:chOff x="4966" y="1063"/>
              <a:chExt cx="207" cy="2620"/>
            </a:xfrm>
          </p:grpSpPr>
          <p:sp>
            <p:nvSpPr>
              <p:cNvPr id="221195" name="Rectangle 17"/>
              <p:cNvSpPr>
                <a:spLocks noChangeArrowheads="1"/>
              </p:cNvSpPr>
              <p:nvPr/>
            </p:nvSpPr>
            <p:spPr bwMode="auto">
              <a:xfrm rot="-1800000">
                <a:off x="4966" y="1063"/>
                <a:ext cx="207" cy="2620"/>
              </a:xfrm>
              <a:prstGeom prst="rect">
                <a:avLst/>
              </a:prstGeom>
              <a:solidFill>
                <a:srgbClr val="FF6633">
                  <a:alpha val="50195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GB"/>
              </a:p>
            </p:txBody>
          </p:sp>
          <p:sp>
            <p:nvSpPr>
              <p:cNvPr id="221196" name="Rectangle 18"/>
              <p:cNvSpPr>
                <a:spLocks noChangeArrowheads="1"/>
              </p:cNvSpPr>
              <p:nvPr/>
            </p:nvSpPr>
            <p:spPr bwMode="auto">
              <a:xfrm rot="1800000" flipH="1">
                <a:off x="4966" y="1063"/>
                <a:ext cx="207" cy="2620"/>
              </a:xfrm>
              <a:prstGeom prst="rect">
                <a:avLst/>
              </a:prstGeom>
              <a:solidFill>
                <a:srgbClr val="FF6633">
                  <a:alpha val="50195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GB"/>
              </a:p>
            </p:txBody>
          </p:sp>
        </p:grpSp>
      </p:grpSp>
      <p:sp>
        <p:nvSpPr>
          <p:cNvPr id="221190" name="Rectangle 19"/>
          <p:cNvSpPr>
            <a:spLocks noChangeArrowheads="1"/>
          </p:cNvSpPr>
          <p:nvPr/>
        </p:nvSpPr>
        <p:spPr bwMode="auto">
          <a:xfrm>
            <a:off x="2590800" y="2286000"/>
            <a:ext cx="40513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lnSpc>
                <a:spcPct val="80000"/>
              </a:lnSpc>
            </a:pPr>
            <a:r>
              <a:rPr lang="sr-Latn-CS" sz="2400" b="1">
                <a:latin typeface="Times New Roman" pitchFamily="18" charset="0"/>
              </a:rPr>
              <a:t>не покушавати са </a:t>
            </a:r>
          </a:p>
          <a:p>
            <a:pPr algn="ctr" defTabSz="762000" eaLnBrk="0" hangingPunct="0">
              <a:lnSpc>
                <a:spcPct val="80000"/>
              </a:lnSpc>
            </a:pPr>
            <a:r>
              <a:rPr lang="sr-Latn-CS" sz="2400" b="1">
                <a:latin typeface="Times New Roman" pitchFamily="18" charset="0"/>
              </a:rPr>
              <a:t>стављањем било </a:t>
            </a:r>
          </a:p>
          <a:p>
            <a:pPr algn="ctr" defTabSz="762000" eaLnBrk="0" hangingPunct="0">
              <a:lnSpc>
                <a:spcPct val="80000"/>
              </a:lnSpc>
            </a:pPr>
            <a:r>
              <a:rPr lang="sr-Latn-CS" sz="2400" b="1">
                <a:latin typeface="Times New Roman" pitchFamily="18" charset="0"/>
              </a:rPr>
              <a:t>каквог предмета </a:t>
            </a:r>
          </a:p>
          <a:p>
            <a:pPr algn="ctr" defTabSz="762000" eaLnBrk="0" hangingPunct="0">
              <a:lnSpc>
                <a:spcPct val="80000"/>
              </a:lnSpc>
            </a:pPr>
            <a:r>
              <a:rPr lang="sr-Latn-CS" sz="2400" b="1">
                <a:latin typeface="Times New Roman" pitchFamily="18" charset="0"/>
              </a:rPr>
              <a:t>у уста, укључујући </a:t>
            </a:r>
          </a:p>
          <a:p>
            <a:pPr algn="ctr" defTabSz="762000" eaLnBrk="0" hangingPunct="0">
              <a:lnSpc>
                <a:spcPct val="80000"/>
              </a:lnSpc>
            </a:pPr>
            <a:r>
              <a:rPr lang="sr-Latn-CS" sz="2400" b="1">
                <a:latin typeface="Times New Roman" pitchFamily="18" charset="0"/>
              </a:rPr>
              <a:t>воду и лекове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105"/>
    </mc:Choice>
    <mc:Fallback xmlns="">
      <p:transition spd="slow" advTm="30105"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95400"/>
            <a:ext cx="2963863" cy="394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1371600"/>
            <a:ext cx="2830513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34925" y="52388"/>
            <a:ext cx="9818688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Latn-CS" sz="3200" b="1" i="1" u="sng"/>
              <a:t>Правилан</a:t>
            </a:r>
            <a:r>
              <a:rPr lang="sr-Latn-CS" sz="3200" b="1" i="1"/>
              <a:t> поступак са болесником током генерализованог тоничко-клоничког напада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3048000" y="5257800"/>
            <a:ext cx="6669088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defTabSz="762000" eaLnBrk="0" hangingPunct="0">
              <a:lnSpc>
                <a:spcPct val="50000"/>
              </a:lnSpc>
              <a:spcBef>
                <a:spcPct val="50000"/>
              </a:spcBef>
              <a:buClr>
                <a:srgbClr val="336633"/>
              </a:buClr>
              <a:buSzPct val="125000"/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кома положај</a:t>
            </a:r>
          </a:p>
          <a:p>
            <a:pPr defTabSz="762000" eaLnBrk="0" hangingPunct="0">
              <a:lnSpc>
                <a:spcPct val="50000"/>
              </a:lnSpc>
              <a:spcBef>
                <a:spcPct val="50000"/>
              </a:spcBef>
              <a:buClr>
                <a:srgbClr val="336633"/>
              </a:buClr>
              <a:buSzPct val="125000"/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заштитити од повреда</a:t>
            </a:r>
          </a:p>
          <a:p>
            <a:pPr defTabSz="762000" eaLnBrk="0" hangingPunct="0">
              <a:lnSpc>
                <a:spcPct val="50000"/>
              </a:lnSpc>
              <a:spcBef>
                <a:spcPct val="50000"/>
              </a:spcBef>
              <a:buClr>
                <a:srgbClr val="336633"/>
              </a:buClr>
              <a:buSzPct val="125000"/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уклонити наочаре</a:t>
            </a:r>
          </a:p>
          <a:p>
            <a:pPr defTabSz="762000" eaLnBrk="0" hangingPunct="0">
              <a:lnSpc>
                <a:spcPct val="50000"/>
              </a:lnSpc>
              <a:spcBef>
                <a:spcPct val="50000"/>
              </a:spcBef>
              <a:buClr>
                <a:srgbClr val="336633"/>
              </a:buClr>
              <a:buSzPct val="125000"/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олабавити одећу</a:t>
            </a:r>
          </a:p>
          <a:p>
            <a:pPr defTabSz="762000" eaLnBrk="0" hangingPunct="0">
              <a:lnSpc>
                <a:spcPct val="50000"/>
              </a:lnSpc>
              <a:spcBef>
                <a:spcPct val="50000"/>
              </a:spcBef>
              <a:buClr>
                <a:srgbClr val="336633"/>
              </a:buClr>
              <a:buSzPct val="125000"/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уочити трајање и друге карактеристике напада</a:t>
            </a:r>
          </a:p>
        </p:txBody>
      </p:sp>
      <p:grpSp>
        <p:nvGrpSpPr>
          <p:cNvPr id="3079" name="Group 11"/>
          <p:cNvGrpSpPr>
            <a:grpSpLocks/>
          </p:cNvGrpSpPr>
          <p:nvPr/>
        </p:nvGrpSpPr>
        <p:grpSpPr bwMode="auto">
          <a:xfrm>
            <a:off x="3276600" y="2286000"/>
            <a:ext cx="2441575" cy="1754188"/>
            <a:chOff x="2419" y="1430"/>
            <a:chExt cx="1539" cy="1105"/>
          </a:xfrm>
        </p:grpSpPr>
        <p:sp>
          <p:nvSpPr>
            <p:cNvPr id="3081" name="Rectangle 12"/>
            <p:cNvSpPr>
              <a:spLocks noChangeArrowheads="1"/>
            </p:cNvSpPr>
            <p:nvPr/>
          </p:nvSpPr>
          <p:spPr bwMode="auto">
            <a:xfrm>
              <a:off x="2419" y="1496"/>
              <a:ext cx="850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ctr" defTabSz="762000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sr-Latn-CS" sz="2400" b="1">
                  <a:latin typeface="Times New Roman" pitchFamily="18" charset="0"/>
                </a:rPr>
                <a:t>уочити  трајање сваке </a:t>
              </a:r>
              <a:br>
                <a:rPr lang="sr-Latn-CS" sz="2400" b="1">
                  <a:latin typeface="Times New Roman" pitchFamily="18" charset="0"/>
                </a:rPr>
              </a:br>
              <a:r>
                <a:rPr lang="sr-Latn-CS" sz="2400" b="1">
                  <a:latin typeface="Times New Roman" pitchFamily="18" charset="0"/>
                </a:rPr>
                <a:t>фазе напада</a:t>
              </a:r>
            </a:p>
          </p:txBody>
        </p:sp>
        <p:graphicFrame>
          <p:nvGraphicFramePr>
            <p:cNvPr id="3074" name="Object 13"/>
            <p:cNvGraphicFramePr>
              <a:graphicFrameLocks/>
            </p:cNvGraphicFramePr>
            <p:nvPr/>
          </p:nvGraphicFramePr>
          <p:xfrm>
            <a:off x="3212" y="1430"/>
            <a:ext cx="746" cy="11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9" name="ClipArt" r:id="rId5" imgW="2471400" imgH="3659040" progId="">
                    <p:embed/>
                  </p:oleObj>
                </mc:Choice>
                <mc:Fallback>
                  <p:oleObj name="ClipArt" r:id="rId5" imgW="2471400" imgH="3659040" progId="">
                    <p:embed/>
                    <p:pic>
                      <p:nvPicPr>
                        <p:cNvPr id="0" name="Object 1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2" y="1430"/>
                          <a:ext cx="746" cy="11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Rectangle 4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4713674" y="924758"/>
            <a:ext cx="18351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sr-Latn-CS" sz="4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Прва </a:t>
            </a:r>
            <a:br>
              <a:rPr lang="sr-Latn-CS" sz="4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r>
              <a:rPr lang="sr-Latn-CS" sz="4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помоћ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40"/>
    </mc:Choice>
    <mc:Fallback xmlns="">
      <p:transition spd="slow" advTm="26140"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7" name="Content Placeholder 5"/>
          <p:cNvSpPr>
            <a:spLocks noGrp="1"/>
          </p:cNvSpPr>
          <p:nvPr>
            <p:ph idx="4294967295"/>
          </p:nvPr>
        </p:nvSpPr>
        <p:spPr>
          <a:xfrm>
            <a:off x="762000" y="1524000"/>
            <a:ext cx="8229600" cy="4495800"/>
          </a:xfrm>
          <a:noFill/>
        </p:spPr>
        <p:txBody>
          <a:bodyPr>
            <a:normAutofit/>
          </a:bodyPr>
          <a:lstStyle/>
          <a:p>
            <a:pPr marL="365125" indent="-255588"/>
            <a:r>
              <a:rPr lang="sr-Cyrl-CS" sz="2000" b="1" dirty="0" smtClean="0">
                <a:effectLst/>
              </a:rPr>
              <a:t>Одлучити да ли лек треба дати</a:t>
            </a:r>
          </a:p>
          <a:p>
            <a:pPr marL="620713" lvl="1" indent="-228600"/>
            <a:r>
              <a:rPr lang="sr-Cyrl-CS" dirty="0" smtClean="0">
                <a:effectLst/>
              </a:rPr>
              <a:t>поуздана дијагноза епилепсије  </a:t>
            </a:r>
          </a:p>
          <a:p>
            <a:pPr marL="365125" indent="-255588"/>
            <a:r>
              <a:rPr lang="sr-Cyrl-CS" sz="2000" b="1" dirty="0" smtClean="0">
                <a:effectLst/>
              </a:rPr>
              <a:t>Изабрати одговарајући лек </a:t>
            </a:r>
          </a:p>
          <a:p>
            <a:pPr marL="365125" indent="-255588"/>
            <a:r>
              <a:rPr lang="sr-Cyrl-CS" sz="2000" dirty="0" smtClean="0">
                <a:effectLst/>
              </a:rPr>
              <a:t>Почети са малим дозама, повећавати полако </a:t>
            </a:r>
          </a:p>
          <a:p>
            <a:pPr marL="365125" indent="-255588"/>
            <a:r>
              <a:rPr lang="sr-Cyrl-CS" sz="2000" dirty="0" smtClean="0">
                <a:effectLst/>
              </a:rPr>
              <a:t>Применити монотерапију кад год је могуће </a:t>
            </a:r>
          </a:p>
          <a:p>
            <a:pPr marL="365125" indent="-255588"/>
            <a:r>
              <a:rPr lang="sr-Cyrl-CS" sz="2000" b="1" dirty="0" smtClean="0">
                <a:effectLst/>
              </a:rPr>
              <a:t>Користити једноставне терапијске режиме</a:t>
            </a:r>
          </a:p>
          <a:p>
            <a:pPr marL="620713" lvl="1" indent="-228600"/>
            <a:r>
              <a:rPr lang="sr-Cyrl-CS" dirty="0" smtClean="0">
                <a:effectLst/>
              </a:rPr>
              <a:t>једну јачину таблета, </a:t>
            </a:r>
          </a:p>
          <a:p>
            <a:pPr marL="620713" lvl="1" indent="-228600"/>
            <a:r>
              <a:rPr lang="sr-Cyrl-CS" dirty="0" smtClean="0">
                <a:effectLst/>
              </a:rPr>
              <a:t>по могућству 1-2 пута дневно  </a:t>
            </a:r>
          </a:p>
          <a:p>
            <a:pPr marL="365125" indent="-255588"/>
            <a:r>
              <a:rPr lang="sr-Cyrl-CS" sz="2000" dirty="0" smtClean="0">
                <a:effectLst/>
              </a:rPr>
              <a:t>Охрабрити комплијансу </a:t>
            </a:r>
          </a:p>
          <a:p>
            <a:pPr marL="365125" indent="-255588"/>
            <a:r>
              <a:rPr lang="sr-Cyrl-CS" sz="2000" dirty="0" smtClean="0">
                <a:effectLst/>
              </a:rPr>
              <a:t>Водити рачуна о потребама болесника </a:t>
            </a:r>
          </a:p>
        </p:txBody>
      </p:sp>
      <p:sp>
        <p:nvSpPr>
          <p:cNvPr id="3" name="Rectangle 4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143000" y="533400"/>
            <a:ext cx="7315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sr-Cyrl-CS" sz="6600" dirty="0">
                <a:latin typeface="+mn-lt"/>
              </a:rPr>
              <a:t>Фармакотерапија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040"/>
    </mc:Choice>
    <mc:Fallback xmlns="">
      <p:transition spd="slow" advTm="61040"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  <a:noFill/>
        </p:spPr>
        <p:txBody>
          <a:bodyPr/>
          <a:lstStyle/>
          <a:p>
            <a:r>
              <a:rPr lang="sr-Cyrl-CS" dirty="0" smtClean="0">
                <a:effectLst/>
              </a:rPr>
              <a:t>Механизам АЕТ</a:t>
            </a:r>
          </a:p>
        </p:txBody>
      </p:sp>
      <p:sp>
        <p:nvSpPr>
          <p:cNvPr id="2355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2286000"/>
            <a:ext cx="8229600" cy="3581400"/>
          </a:xfrm>
          <a:noFill/>
        </p:spPr>
        <p:txBody>
          <a:bodyPr/>
          <a:lstStyle/>
          <a:p>
            <a:r>
              <a:rPr lang="sr-Latn-CS" dirty="0" smtClean="0">
                <a:effectLst/>
              </a:rPr>
              <a:t> </a:t>
            </a:r>
            <a:r>
              <a:rPr lang="sr-Cyrl-CS" dirty="0" smtClean="0">
                <a:effectLst/>
              </a:rPr>
              <a:t>имају антиконвулзивно дејство</a:t>
            </a:r>
          </a:p>
          <a:p>
            <a:pPr>
              <a:buFont typeface="Wingdings" pitchFamily="2" charset="2"/>
              <a:buNone/>
            </a:pPr>
            <a:r>
              <a:rPr lang="sr-Cyrl-CS" dirty="0" smtClean="0">
                <a:effectLst/>
              </a:rPr>
              <a:t>(сузбија почетак и пропагацију пражњења)</a:t>
            </a:r>
          </a:p>
          <a:p>
            <a:pPr>
              <a:buFont typeface="Wingdings" pitchFamily="2" charset="2"/>
              <a:buNone/>
            </a:pPr>
            <a:endParaRPr lang="sr-Cyrl-CS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sr-Cyrl-CS" dirty="0" smtClean="0">
                <a:effectLst/>
              </a:rPr>
              <a:t>Немају антиепилептогено дејство</a:t>
            </a:r>
          </a:p>
          <a:p>
            <a:pPr>
              <a:buFont typeface="Wingdings" pitchFamily="2" charset="2"/>
              <a:buNone/>
            </a:pPr>
            <a:r>
              <a:rPr lang="sr-Cyrl-CS" dirty="0" smtClean="0">
                <a:effectLst/>
              </a:rPr>
              <a:t>(не спречавају развој епилептогеног фокуса)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35"/>
    </mc:Choice>
    <mc:Fallback xmlns="">
      <p:transition spd="slow" advTm="16035"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71" name="Group 2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74331691"/>
              </p:ext>
            </p:extLst>
          </p:nvPr>
        </p:nvGraphicFramePr>
        <p:xfrm>
          <a:off x="1066800" y="1828799"/>
          <a:ext cx="7467600" cy="4677475"/>
        </p:xfrm>
        <a:graphic>
          <a:graphicData uri="http://schemas.openxmlformats.org/drawingml/2006/table">
            <a:tbl>
              <a:tblPr/>
              <a:tblGrid>
                <a:gridCol w="3733800"/>
                <a:gridCol w="3733800"/>
              </a:tblGrid>
              <a:tr h="10895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Blokada Na kanala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Karbamazepin, fenitoin, lamotrigin, valproat, topiramat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48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Pojačanje GABA transmisije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Benzodiazepini, vigabatrin,fenobarbiton, primidon, valproati, topiramat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24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Antagonisti glutamata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topiramat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66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Blokada Ca kanala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valproati, topiramat, fenitoin, lamotrigin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57200"/>
            <a:ext cx="8229600" cy="1143000"/>
          </a:xfrm>
          <a:noFill/>
        </p:spPr>
        <p:txBody>
          <a:bodyPr/>
          <a:lstStyle/>
          <a:p>
            <a:r>
              <a:rPr lang="sr-Cyrl-CS" dirty="0" smtClean="0">
                <a:effectLst/>
              </a:rPr>
              <a:t>Механизам АЕТ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39"/>
    </mc:Choice>
    <mc:Fallback xmlns="">
      <p:transition spd="slow" advTm="40039"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7835" name="Group 2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49031698"/>
              </p:ext>
            </p:extLst>
          </p:nvPr>
        </p:nvGraphicFramePr>
        <p:xfrm>
          <a:off x="1295400" y="1676401"/>
          <a:ext cx="6851650" cy="4416445"/>
        </p:xfrm>
        <a:graphic>
          <a:graphicData uri="http://schemas.openxmlformats.org/drawingml/2006/table">
            <a:tbl>
              <a:tblPr/>
              <a:tblGrid>
                <a:gridCol w="1523331"/>
                <a:gridCol w="423221"/>
                <a:gridCol w="4905098"/>
              </a:tblGrid>
              <a:tr h="77309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један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Уколико је могуће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 почетку терапије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sr-Latn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568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Више од једног</a:t>
                      </a:r>
                      <a:endParaRPr kumimoji="0" lang="sr-Latn-C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sr-Latn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Никада у почетку у случају нужде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endParaRPr kumimoji="0" lang="sr-Latn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264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два</a:t>
                      </a:r>
                      <a:endParaRPr kumimoji="0" lang="sr-Latn-C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Уколико је логично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синергизам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npr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VPA+LTG)</a:t>
                      </a:r>
                      <a:endParaRPr kumimoji="0" lang="sr-Latn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289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три</a:t>
                      </a:r>
                      <a:endParaRPr kumimoji="0" lang="sr-Latn-C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 случају нужде</a:t>
                      </a:r>
                      <a:endParaRPr kumimoji="0" lang="sr-Latn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48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</a:rPr>
                        <a:t>четири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</a:rPr>
                        <a:t>скоро никад није оправдано)</a:t>
                      </a:r>
                      <a:endParaRPr kumimoji="0" lang="sr-Latn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38200" y="533400"/>
            <a:ext cx="7467600" cy="1143000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sr-Cyrl-CS" sz="3200" dirty="0" smtClean="0"/>
              <a:t>ПРИНЦИПИ АНТИЕПИЛЕПТИЧНЕ ТЕРАПИЈЕ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340"/>
    </mc:Choice>
    <mc:Fallback xmlns="">
      <p:transition spd="slow" advTm="26340"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8853" name="Group 2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91790353"/>
              </p:ext>
            </p:extLst>
          </p:nvPr>
        </p:nvGraphicFramePr>
        <p:xfrm>
          <a:off x="609600" y="1676399"/>
          <a:ext cx="7620000" cy="4691767"/>
        </p:xfrm>
        <a:graphic>
          <a:graphicData uri="http://schemas.openxmlformats.org/drawingml/2006/table">
            <a:tbl>
              <a:tblPr/>
              <a:tblGrid>
                <a:gridCol w="3076516"/>
                <a:gridCol w="4543484"/>
              </a:tblGrid>
              <a:tr h="11532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Која је потребна доза лекова?</a:t>
                      </a:r>
                      <a:endParaRPr kumimoji="0" lang="sr-Latn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Најчешће је мала или средња </a:t>
                      </a:r>
                      <a:endParaRPr kumimoji="0" lang="sr-Latn-C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84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Када треба применити комбинацију лекова?</a:t>
                      </a:r>
                      <a:endParaRPr kumimoji="0" lang="sr-Latn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Када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има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смисла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синергизам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када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је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"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логично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" и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када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не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може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се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избегне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kumimoji="0" lang="sr-Latn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21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Колико дуго треба примењивати лекове?</a:t>
                      </a:r>
                      <a:endParaRPr kumimoji="0" lang="sr-Latn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Дуго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годинама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и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деценијама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шанса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се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дугорочно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укину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код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новодијагностикованих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болесника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је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&lt;30%</a:t>
                      </a:r>
                      <a:endParaRPr kumimoji="0" lang="sr-Latn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56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4400" y="457200"/>
            <a:ext cx="7467600" cy="1143000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sr-Cyrl-CS" sz="3200" dirty="0" smtClean="0"/>
              <a:t>ПРИНЦИПИ АНТИЕПИЛЕПТИЧНЕ ТЕРАПИЈЕ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994"/>
    </mc:Choice>
    <mc:Fallback xmlns="">
      <p:transition spd="slow" advTm="4899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dirty="0" smtClean="0"/>
              <a:t>ДЕФИНИЦИЈА</a:t>
            </a:r>
            <a:r>
              <a:rPr lang="en-US" dirty="0" smtClean="0"/>
              <a:t> </a:t>
            </a:r>
            <a:r>
              <a:rPr lang="sr-Cyrl-RS" dirty="0" smtClean="0"/>
              <a:t>ЕПИЛЕПСИЈЕ</a:t>
            </a:r>
            <a:endParaRPr lang="sr-Cyrl-C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3505200"/>
            <a:ext cx="8229600" cy="2438400"/>
          </a:xfrm>
        </p:spPr>
        <p:txBody>
          <a:bodyPr/>
          <a:lstStyle/>
          <a:p>
            <a:pPr eaLnBrk="1" hangingPunct="1">
              <a:defRPr/>
            </a:pPr>
            <a:r>
              <a:rPr lang="sr-Cyrl-CS" dirty="0" smtClean="0"/>
              <a:t>Под епилепсијом се подразумева хронично неуролошко обољење које се карактерише спонтаним </a:t>
            </a:r>
            <a:r>
              <a:rPr lang="sr-Cyrl-CS" b="1" dirty="0" smtClean="0">
                <a:solidFill>
                  <a:srgbClr val="C00000"/>
                </a:solidFill>
              </a:rPr>
              <a:t>ПОНАВЉАЊЕМ</a:t>
            </a:r>
            <a:r>
              <a:rPr lang="sr-Cyrl-CS" dirty="0" smtClean="0">
                <a:solidFill>
                  <a:srgbClr val="C00000"/>
                </a:solidFill>
              </a:rPr>
              <a:t> </a:t>
            </a:r>
            <a:r>
              <a:rPr lang="sr-Cyrl-CS" dirty="0" smtClean="0"/>
              <a:t>епилептичних напада</a:t>
            </a:r>
            <a:r>
              <a:rPr lang="sr-Latn-CS" dirty="0" smtClean="0"/>
              <a:t>.</a:t>
            </a: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29"/>
    </mc:Choice>
    <mc:Fallback xmlns="">
      <p:transition spd="slow" advTm="10029"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61" name="Group 4"/>
          <p:cNvGrpSpPr>
            <a:grpSpLocks/>
          </p:cNvGrpSpPr>
          <p:nvPr/>
        </p:nvGrpSpPr>
        <p:grpSpPr bwMode="auto">
          <a:xfrm>
            <a:off x="152400" y="276225"/>
            <a:ext cx="9105900" cy="6265863"/>
            <a:chOff x="54" y="94"/>
            <a:chExt cx="6306" cy="4237"/>
          </a:xfrm>
        </p:grpSpPr>
        <p:grpSp>
          <p:nvGrpSpPr>
            <p:cNvPr id="245762" name="Group 5"/>
            <p:cNvGrpSpPr>
              <a:grpSpLocks/>
            </p:cNvGrpSpPr>
            <p:nvPr/>
          </p:nvGrpSpPr>
          <p:grpSpPr bwMode="auto">
            <a:xfrm>
              <a:off x="722" y="94"/>
              <a:ext cx="5638" cy="4237"/>
              <a:chOff x="695" y="94"/>
              <a:chExt cx="5429" cy="4237"/>
            </a:xfrm>
          </p:grpSpPr>
          <p:sp>
            <p:nvSpPr>
              <p:cNvPr id="245776" name="Line 6"/>
              <p:cNvSpPr>
                <a:spLocks noChangeShapeType="1"/>
              </p:cNvSpPr>
              <p:nvPr/>
            </p:nvSpPr>
            <p:spPr bwMode="auto">
              <a:xfrm>
                <a:off x="3992" y="3108"/>
                <a:ext cx="0" cy="121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77" name="Line 7"/>
              <p:cNvSpPr>
                <a:spLocks noChangeShapeType="1"/>
              </p:cNvSpPr>
              <p:nvPr/>
            </p:nvSpPr>
            <p:spPr bwMode="auto">
              <a:xfrm flipH="1">
                <a:off x="1662" y="1129"/>
                <a:ext cx="561" cy="0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78" name="Line 8"/>
              <p:cNvSpPr>
                <a:spLocks noChangeShapeType="1"/>
              </p:cNvSpPr>
              <p:nvPr/>
            </p:nvSpPr>
            <p:spPr bwMode="auto">
              <a:xfrm>
                <a:off x="1662" y="1128"/>
                <a:ext cx="0" cy="97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79" name="Line 9"/>
              <p:cNvSpPr>
                <a:spLocks noChangeShapeType="1"/>
              </p:cNvSpPr>
              <p:nvPr/>
            </p:nvSpPr>
            <p:spPr bwMode="auto">
              <a:xfrm>
                <a:off x="1662" y="1367"/>
                <a:ext cx="0" cy="117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80" name="Line 10"/>
              <p:cNvSpPr>
                <a:spLocks noChangeShapeType="1"/>
              </p:cNvSpPr>
              <p:nvPr/>
            </p:nvSpPr>
            <p:spPr bwMode="auto">
              <a:xfrm>
                <a:off x="3440" y="1129"/>
                <a:ext cx="562" cy="0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81" name="Line 11"/>
              <p:cNvSpPr>
                <a:spLocks noChangeShapeType="1"/>
              </p:cNvSpPr>
              <p:nvPr/>
            </p:nvSpPr>
            <p:spPr bwMode="auto">
              <a:xfrm>
                <a:off x="4002" y="1128"/>
                <a:ext cx="0" cy="97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82" name="Line 12"/>
              <p:cNvSpPr>
                <a:spLocks noChangeShapeType="1"/>
              </p:cNvSpPr>
              <p:nvPr/>
            </p:nvSpPr>
            <p:spPr bwMode="auto">
              <a:xfrm>
                <a:off x="4002" y="1367"/>
                <a:ext cx="0" cy="117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83" name="Line 13"/>
              <p:cNvSpPr>
                <a:spLocks noChangeShapeType="1"/>
              </p:cNvSpPr>
              <p:nvPr/>
            </p:nvSpPr>
            <p:spPr bwMode="auto">
              <a:xfrm flipH="1">
                <a:off x="3221" y="2098"/>
                <a:ext cx="1692" cy="0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stealth" w="med" len="med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84" name="Line 14"/>
              <p:cNvSpPr>
                <a:spLocks noChangeShapeType="1"/>
              </p:cNvSpPr>
              <p:nvPr/>
            </p:nvSpPr>
            <p:spPr bwMode="auto">
              <a:xfrm>
                <a:off x="2992" y="2192"/>
                <a:ext cx="0" cy="118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85" name="Line 15"/>
              <p:cNvSpPr>
                <a:spLocks noChangeShapeType="1"/>
              </p:cNvSpPr>
              <p:nvPr/>
            </p:nvSpPr>
            <p:spPr bwMode="auto">
              <a:xfrm>
                <a:off x="4002" y="1962"/>
                <a:ext cx="0" cy="133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86" name="Line 16"/>
              <p:cNvSpPr>
                <a:spLocks noChangeShapeType="1"/>
              </p:cNvSpPr>
              <p:nvPr/>
            </p:nvSpPr>
            <p:spPr bwMode="auto">
              <a:xfrm>
                <a:off x="5244" y="2192"/>
                <a:ext cx="0" cy="118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87" name="Line 17"/>
              <p:cNvSpPr>
                <a:spLocks noChangeShapeType="1"/>
              </p:cNvSpPr>
              <p:nvPr/>
            </p:nvSpPr>
            <p:spPr bwMode="auto">
              <a:xfrm>
                <a:off x="3992" y="2777"/>
                <a:ext cx="0" cy="171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88" name="Line 18"/>
              <p:cNvSpPr>
                <a:spLocks noChangeShapeType="1"/>
              </p:cNvSpPr>
              <p:nvPr/>
            </p:nvSpPr>
            <p:spPr bwMode="auto">
              <a:xfrm>
                <a:off x="5244" y="2679"/>
                <a:ext cx="0" cy="297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89" name="Line 19"/>
              <p:cNvSpPr>
                <a:spLocks noChangeShapeType="1"/>
              </p:cNvSpPr>
              <p:nvPr/>
            </p:nvSpPr>
            <p:spPr bwMode="auto">
              <a:xfrm>
                <a:off x="5252" y="3108"/>
                <a:ext cx="0" cy="121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90" name="Line 20"/>
              <p:cNvSpPr>
                <a:spLocks noChangeShapeType="1"/>
              </p:cNvSpPr>
              <p:nvPr/>
            </p:nvSpPr>
            <p:spPr bwMode="auto">
              <a:xfrm>
                <a:off x="5252" y="3572"/>
                <a:ext cx="0" cy="242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91" name="Rectangle 21"/>
              <p:cNvSpPr>
                <a:spLocks noChangeArrowheads="1"/>
              </p:cNvSpPr>
              <p:nvPr/>
            </p:nvSpPr>
            <p:spPr bwMode="auto">
              <a:xfrm>
                <a:off x="695" y="94"/>
                <a:ext cx="4305" cy="498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98425" tIns="49212" rIns="98425" bIns="49212">
                <a:spAutoFit/>
              </a:bodyPr>
              <a:lstStyle/>
              <a:p>
                <a:pPr algn="ctr" defTabSz="889000" eaLnBrk="0" hangingPunct="0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sr-Latn-CS" sz="2000" b="1" i="1" dirty="0"/>
                  <a:t>Пацијент са </a:t>
                </a:r>
                <a:r>
                  <a:rPr lang="sr-Latn-CS" sz="2000" b="1" i="1" dirty="0" smtClean="0"/>
                  <a:t>новодијагностикованом </a:t>
                </a:r>
                <a:r>
                  <a:rPr lang="sr-Latn-CS" sz="2000" b="1" i="1" dirty="0"/>
                  <a:t>нелеченом епилепсијом</a:t>
                </a:r>
                <a:r>
                  <a:rPr lang="sr-Latn-CS" sz="2600" b="1" dirty="0"/>
                  <a:t> </a:t>
                </a:r>
              </a:p>
            </p:txBody>
          </p:sp>
          <p:sp>
            <p:nvSpPr>
              <p:cNvPr id="245792" name="Rectangle 22"/>
              <p:cNvSpPr>
                <a:spLocks noChangeArrowheads="1"/>
              </p:cNvSpPr>
              <p:nvPr/>
            </p:nvSpPr>
            <p:spPr bwMode="auto">
              <a:xfrm>
                <a:off x="2206" y="985"/>
                <a:ext cx="1251" cy="354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Монотерапија</a:t>
                </a:r>
                <a:br>
                  <a:rPr lang="sr-Latn-CS" sz="1600" b="1"/>
                </a:br>
                <a:r>
                  <a:rPr lang="sr-Latn-CS" sz="1600" b="1"/>
                  <a:t>(1. лек)</a:t>
                </a:r>
              </a:p>
            </p:txBody>
          </p:sp>
          <p:sp>
            <p:nvSpPr>
              <p:cNvPr id="245793" name="Rectangle 23"/>
              <p:cNvSpPr>
                <a:spLocks noChangeArrowheads="1"/>
              </p:cNvSpPr>
              <p:nvPr/>
            </p:nvSpPr>
            <p:spPr bwMode="auto">
              <a:xfrm>
                <a:off x="896" y="1460"/>
                <a:ext cx="1484" cy="486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Могућност укидања лекова после 2-5 година без напада</a:t>
                </a:r>
              </a:p>
            </p:txBody>
          </p:sp>
          <p:sp>
            <p:nvSpPr>
              <p:cNvPr id="245794" name="Rectangle 24"/>
              <p:cNvSpPr>
                <a:spLocks noChangeArrowheads="1"/>
              </p:cNvSpPr>
              <p:nvPr/>
            </p:nvSpPr>
            <p:spPr bwMode="auto">
              <a:xfrm>
                <a:off x="3377" y="1460"/>
                <a:ext cx="1250" cy="486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Алтернативна монотерапија</a:t>
                </a:r>
                <a:br>
                  <a:rPr lang="sr-Latn-CS" sz="1600" b="1"/>
                </a:br>
                <a:r>
                  <a:rPr lang="sr-Latn-CS" sz="1600" b="1"/>
                  <a:t>(2. лек)</a:t>
                </a:r>
              </a:p>
            </p:txBody>
          </p:sp>
          <p:sp>
            <p:nvSpPr>
              <p:cNvPr id="245795" name="Rectangle 25"/>
              <p:cNvSpPr>
                <a:spLocks noChangeArrowheads="1"/>
              </p:cNvSpPr>
              <p:nvPr/>
            </p:nvSpPr>
            <p:spPr bwMode="auto">
              <a:xfrm>
                <a:off x="2227" y="2310"/>
                <a:ext cx="1485" cy="486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Могућност укидања лекова после 5 година без напада</a:t>
                </a:r>
              </a:p>
            </p:txBody>
          </p:sp>
          <p:sp>
            <p:nvSpPr>
              <p:cNvPr id="245796" name="Rectangle 26"/>
              <p:cNvSpPr>
                <a:spLocks noChangeArrowheads="1"/>
              </p:cNvSpPr>
              <p:nvPr/>
            </p:nvSpPr>
            <p:spPr bwMode="auto">
              <a:xfrm>
                <a:off x="4619" y="2310"/>
                <a:ext cx="1251" cy="354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Дитерапија </a:t>
                </a:r>
                <a:br>
                  <a:rPr lang="sr-Latn-CS" sz="1600" b="1"/>
                </a:br>
                <a:r>
                  <a:rPr lang="sr-Latn-CS" sz="1600" b="1"/>
                  <a:t>(1. и 2. лек)</a:t>
                </a:r>
              </a:p>
            </p:txBody>
          </p:sp>
          <p:sp>
            <p:nvSpPr>
              <p:cNvPr id="245797" name="Rectangle 27"/>
              <p:cNvSpPr>
                <a:spLocks noChangeArrowheads="1"/>
              </p:cNvSpPr>
              <p:nvPr/>
            </p:nvSpPr>
            <p:spPr bwMode="auto">
              <a:xfrm>
                <a:off x="4436" y="3208"/>
                <a:ext cx="1632" cy="355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Превођење на монотерапију  (3. лек)</a:t>
                </a:r>
              </a:p>
            </p:txBody>
          </p:sp>
          <p:sp>
            <p:nvSpPr>
              <p:cNvPr id="245798" name="Rectangle 28"/>
              <p:cNvSpPr>
                <a:spLocks noChangeArrowheads="1"/>
              </p:cNvSpPr>
              <p:nvPr/>
            </p:nvSpPr>
            <p:spPr bwMode="auto">
              <a:xfrm>
                <a:off x="4359" y="3793"/>
                <a:ext cx="1765" cy="538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sr-Latn-CS" sz="1600" b="1"/>
                  <a:t>Прехируршка евалуација </a:t>
                </a:r>
                <a:br>
                  <a:rPr lang="sr-Latn-CS" sz="1600" b="1"/>
                </a:br>
                <a:r>
                  <a:rPr lang="sr-Latn-CS" sz="1600" b="1"/>
                  <a:t>Реевалуација дијагнозе</a:t>
                </a:r>
              </a:p>
            </p:txBody>
          </p:sp>
          <p:sp>
            <p:nvSpPr>
              <p:cNvPr id="245799" name="Rectangle 29"/>
              <p:cNvSpPr>
                <a:spLocks noChangeArrowheads="1"/>
              </p:cNvSpPr>
              <p:nvPr/>
            </p:nvSpPr>
            <p:spPr bwMode="auto">
              <a:xfrm>
                <a:off x="1380" y="1163"/>
                <a:ext cx="516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spcBef>
                    <a:spcPct val="50000"/>
                  </a:spcBef>
                </a:pPr>
                <a:r>
                  <a:rPr lang="sr-Latn-CS" sz="1600" b="1"/>
                  <a:t>успех</a:t>
                </a:r>
              </a:p>
            </p:txBody>
          </p:sp>
          <p:sp>
            <p:nvSpPr>
              <p:cNvPr id="245800" name="Rectangle 30"/>
              <p:cNvSpPr>
                <a:spLocks noChangeArrowheads="1"/>
              </p:cNvSpPr>
              <p:nvPr/>
            </p:nvSpPr>
            <p:spPr bwMode="auto">
              <a:xfrm>
                <a:off x="3627" y="1163"/>
                <a:ext cx="749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spcBef>
                    <a:spcPct val="50000"/>
                  </a:spcBef>
                </a:pPr>
                <a:r>
                  <a:rPr lang="sr-Latn-CS" sz="1600" b="1">
                    <a:solidFill>
                      <a:srgbClr val="FFFF00"/>
                    </a:solidFill>
                  </a:rPr>
                  <a:t>неуспех</a:t>
                </a:r>
              </a:p>
            </p:txBody>
          </p:sp>
          <p:sp>
            <p:nvSpPr>
              <p:cNvPr id="245801" name="Rectangle 31"/>
              <p:cNvSpPr>
                <a:spLocks noChangeArrowheads="1"/>
              </p:cNvSpPr>
              <p:nvPr/>
            </p:nvSpPr>
            <p:spPr bwMode="auto">
              <a:xfrm>
                <a:off x="2712" y="1979"/>
                <a:ext cx="514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spcBef>
                    <a:spcPct val="50000"/>
                  </a:spcBef>
                </a:pPr>
                <a:r>
                  <a:rPr lang="sr-Latn-CS" sz="1600" b="1"/>
                  <a:t>успех</a:t>
                </a:r>
              </a:p>
            </p:txBody>
          </p:sp>
          <p:sp>
            <p:nvSpPr>
              <p:cNvPr id="245802" name="Rectangle 32"/>
              <p:cNvSpPr>
                <a:spLocks noChangeArrowheads="1"/>
              </p:cNvSpPr>
              <p:nvPr/>
            </p:nvSpPr>
            <p:spPr bwMode="auto">
              <a:xfrm>
                <a:off x="4871" y="1979"/>
                <a:ext cx="747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spcBef>
                    <a:spcPct val="50000"/>
                  </a:spcBef>
                </a:pPr>
                <a:r>
                  <a:rPr lang="sr-Latn-CS" sz="1600" b="1">
                    <a:solidFill>
                      <a:srgbClr val="FFFF00"/>
                    </a:solidFill>
                  </a:rPr>
                  <a:t>неуспех</a:t>
                </a:r>
              </a:p>
            </p:txBody>
          </p:sp>
          <p:sp>
            <p:nvSpPr>
              <p:cNvPr id="245803" name="Rectangle 33"/>
              <p:cNvSpPr>
                <a:spLocks noChangeArrowheads="1"/>
              </p:cNvSpPr>
              <p:nvPr/>
            </p:nvSpPr>
            <p:spPr bwMode="auto">
              <a:xfrm>
                <a:off x="3700" y="2900"/>
                <a:ext cx="514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spcBef>
                    <a:spcPct val="50000"/>
                  </a:spcBef>
                </a:pPr>
                <a:r>
                  <a:rPr lang="sr-Latn-CS" sz="1600" b="1"/>
                  <a:t>успех</a:t>
                </a:r>
              </a:p>
            </p:txBody>
          </p:sp>
          <p:sp>
            <p:nvSpPr>
              <p:cNvPr id="245804" name="Rectangle 34"/>
              <p:cNvSpPr>
                <a:spLocks noChangeArrowheads="1"/>
              </p:cNvSpPr>
              <p:nvPr/>
            </p:nvSpPr>
            <p:spPr bwMode="auto">
              <a:xfrm>
                <a:off x="4916" y="2900"/>
                <a:ext cx="702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spcBef>
                    <a:spcPct val="50000"/>
                  </a:spcBef>
                </a:pPr>
                <a:r>
                  <a:rPr lang="sr-Latn-CS" sz="1600" b="1">
                    <a:solidFill>
                      <a:srgbClr val="FFFF00"/>
                    </a:solidFill>
                  </a:rPr>
                  <a:t>неуспех</a:t>
                </a:r>
              </a:p>
            </p:txBody>
          </p:sp>
          <p:sp>
            <p:nvSpPr>
              <p:cNvPr id="245805" name="Line 35"/>
              <p:cNvSpPr>
                <a:spLocks noChangeShapeType="1"/>
              </p:cNvSpPr>
              <p:nvPr/>
            </p:nvSpPr>
            <p:spPr bwMode="auto">
              <a:xfrm>
                <a:off x="2831" y="816"/>
                <a:ext cx="0" cy="166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806" name="Line 36"/>
              <p:cNvSpPr>
                <a:spLocks noChangeShapeType="1"/>
              </p:cNvSpPr>
              <p:nvPr/>
            </p:nvSpPr>
            <p:spPr bwMode="auto">
              <a:xfrm>
                <a:off x="3978" y="2784"/>
                <a:ext cx="1264" cy="0"/>
              </a:xfrm>
              <a:prstGeom prst="line">
                <a:avLst/>
              </a:prstGeom>
              <a:noFill/>
              <a:ln w="25400">
                <a:solidFill>
                  <a:srgbClr val="FF0033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807" name="Rectangle 37"/>
              <p:cNvSpPr>
                <a:spLocks noChangeArrowheads="1"/>
              </p:cNvSpPr>
              <p:nvPr/>
            </p:nvSpPr>
            <p:spPr bwMode="auto">
              <a:xfrm>
                <a:off x="2928" y="3208"/>
                <a:ext cx="1268" cy="354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Трајни наставак терапије </a:t>
                </a:r>
              </a:p>
            </p:txBody>
          </p:sp>
        </p:grpSp>
        <p:grpSp>
          <p:nvGrpSpPr>
            <p:cNvPr id="245763" name="Group 38"/>
            <p:cNvGrpSpPr>
              <a:grpSpLocks/>
            </p:cNvGrpSpPr>
            <p:nvPr/>
          </p:nvGrpSpPr>
          <p:grpSpPr bwMode="auto">
            <a:xfrm>
              <a:off x="378" y="384"/>
              <a:ext cx="162" cy="3696"/>
              <a:chOff x="364" y="384"/>
              <a:chExt cx="156" cy="3696"/>
            </a:xfrm>
          </p:grpSpPr>
          <p:sp>
            <p:nvSpPr>
              <p:cNvPr id="245770" name="Line 39"/>
              <p:cNvSpPr>
                <a:spLocks noChangeShapeType="1"/>
              </p:cNvSpPr>
              <p:nvPr/>
            </p:nvSpPr>
            <p:spPr bwMode="auto">
              <a:xfrm>
                <a:off x="364" y="384"/>
                <a:ext cx="0" cy="3696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71" name="Line 40"/>
              <p:cNvSpPr>
                <a:spLocks noChangeShapeType="1"/>
              </p:cNvSpPr>
              <p:nvPr/>
            </p:nvSpPr>
            <p:spPr bwMode="auto">
              <a:xfrm>
                <a:off x="364" y="384"/>
                <a:ext cx="15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72" name="Line 41"/>
              <p:cNvSpPr>
                <a:spLocks noChangeShapeType="1"/>
              </p:cNvSpPr>
              <p:nvPr/>
            </p:nvSpPr>
            <p:spPr bwMode="auto">
              <a:xfrm>
                <a:off x="364" y="1344"/>
                <a:ext cx="15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73" name="Line 42"/>
              <p:cNvSpPr>
                <a:spLocks noChangeShapeType="1"/>
              </p:cNvSpPr>
              <p:nvPr/>
            </p:nvSpPr>
            <p:spPr bwMode="auto">
              <a:xfrm>
                <a:off x="364" y="2256"/>
                <a:ext cx="15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74" name="Line 43"/>
              <p:cNvSpPr>
                <a:spLocks noChangeShapeType="1"/>
              </p:cNvSpPr>
              <p:nvPr/>
            </p:nvSpPr>
            <p:spPr bwMode="auto">
              <a:xfrm>
                <a:off x="364" y="3120"/>
                <a:ext cx="15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75" name="Line 44"/>
              <p:cNvSpPr>
                <a:spLocks noChangeShapeType="1"/>
              </p:cNvSpPr>
              <p:nvPr/>
            </p:nvSpPr>
            <p:spPr bwMode="auto">
              <a:xfrm>
                <a:off x="364" y="4080"/>
                <a:ext cx="15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45764" name="Rectangle 45"/>
            <p:cNvSpPr>
              <a:spLocks noChangeArrowheads="1"/>
            </p:cNvSpPr>
            <p:nvPr/>
          </p:nvSpPr>
          <p:spPr bwMode="auto">
            <a:xfrm>
              <a:off x="54" y="288"/>
              <a:ext cx="324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62000" eaLnBrk="0" hangingPunct="0">
                <a:spcBef>
                  <a:spcPct val="50000"/>
                </a:spcBef>
              </a:pPr>
              <a:r>
                <a:rPr lang="sr-Latn-CS" b="1"/>
                <a:t>0</a:t>
              </a:r>
            </a:p>
          </p:txBody>
        </p:sp>
        <p:sp>
          <p:nvSpPr>
            <p:cNvPr id="245765" name="Rectangle 46"/>
            <p:cNvSpPr>
              <a:spLocks noChangeArrowheads="1"/>
            </p:cNvSpPr>
            <p:nvPr/>
          </p:nvSpPr>
          <p:spPr bwMode="auto">
            <a:xfrm>
              <a:off x="54" y="1200"/>
              <a:ext cx="324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62000" eaLnBrk="0" hangingPunct="0">
                <a:spcBef>
                  <a:spcPct val="50000"/>
                </a:spcBef>
              </a:pPr>
              <a:r>
                <a:rPr lang="sr-Latn-CS" b="1"/>
                <a:t>4</a:t>
              </a:r>
            </a:p>
          </p:txBody>
        </p:sp>
        <p:sp>
          <p:nvSpPr>
            <p:cNvPr id="245766" name="Rectangle 47"/>
            <p:cNvSpPr>
              <a:spLocks noChangeArrowheads="1"/>
            </p:cNvSpPr>
            <p:nvPr/>
          </p:nvSpPr>
          <p:spPr bwMode="auto">
            <a:xfrm>
              <a:off x="54" y="2112"/>
              <a:ext cx="324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62000" eaLnBrk="0" hangingPunct="0">
                <a:spcBef>
                  <a:spcPct val="50000"/>
                </a:spcBef>
              </a:pPr>
              <a:r>
                <a:rPr lang="sr-Latn-CS" b="1"/>
                <a:t>8</a:t>
              </a:r>
            </a:p>
          </p:txBody>
        </p:sp>
        <p:sp>
          <p:nvSpPr>
            <p:cNvPr id="245767" name="Rectangle 48"/>
            <p:cNvSpPr>
              <a:spLocks noChangeArrowheads="1"/>
            </p:cNvSpPr>
            <p:nvPr/>
          </p:nvSpPr>
          <p:spPr bwMode="auto">
            <a:xfrm>
              <a:off x="54" y="2976"/>
              <a:ext cx="324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62000" eaLnBrk="0" hangingPunct="0">
                <a:spcBef>
                  <a:spcPct val="50000"/>
                </a:spcBef>
              </a:pPr>
              <a:r>
                <a:rPr lang="sr-Latn-CS" b="1"/>
                <a:t>12</a:t>
              </a:r>
            </a:p>
          </p:txBody>
        </p:sp>
        <p:sp>
          <p:nvSpPr>
            <p:cNvPr id="245768" name="Rectangle 49"/>
            <p:cNvSpPr>
              <a:spLocks noChangeArrowheads="1"/>
            </p:cNvSpPr>
            <p:nvPr/>
          </p:nvSpPr>
          <p:spPr bwMode="auto">
            <a:xfrm>
              <a:off x="54" y="3936"/>
              <a:ext cx="324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62000" eaLnBrk="0" hangingPunct="0">
                <a:spcBef>
                  <a:spcPct val="50000"/>
                </a:spcBef>
              </a:pPr>
              <a:r>
                <a:rPr lang="sr-Latn-CS" b="1"/>
                <a:t>16</a:t>
              </a:r>
            </a:p>
          </p:txBody>
        </p:sp>
        <p:sp>
          <p:nvSpPr>
            <p:cNvPr id="245769" name="Rectangle 50"/>
            <p:cNvSpPr>
              <a:spLocks noChangeArrowheads="1"/>
            </p:cNvSpPr>
            <p:nvPr/>
          </p:nvSpPr>
          <p:spPr bwMode="auto">
            <a:xfrm>
              <a:off x="594" y="3915"/>
              <a:ext cx="1513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defTabSz="762000" eaLnBrk="0" hangingPunct="0">
                <a:spcBef>
                  <a:spcPct val="50000"/>
                </a:spcBef>
              </a:pPr>
              <a:r>
                <a:rPr lang="sr-Latn-CS" sz="2000" b="1"/>
                <a:t>месеци лечења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710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161"/>
    </mc:Choice>
    <mc:Fallback xmlns="">
      <p:transition spd="slow" advTm="88161"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>
                <a:effectLst/>
              </a:rPr>
              <a:t>Избор АЕТ</a:t>
            </a:r>
            <a:r>
              <a:rPr lang="sr-Cyrl-RS" dirty="0" smtClean="0">
                <a:effectLst/>
              </a:rPr>
              <a:t> према:</a:t>
            </a:r>
            <a:endParaRPr lang="en-US" dirty="0" smtClean="0">
              <a:effectLst/>
            </a:endParaRPr>
          </a:p>
        </p:txBody>
      </p:sp>
      <p:sp>
        <p:nvSpPr>
          <p:cNvPr id="2488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>
                <a:effectLst/>
              </a:rPr>
              <a:t>Тип</a:t>
            </a:r>
            <a:r>
              <a:rPr lang="sr-Cyrl-RS" dirty="0" smtClean="0">
                <a:effectLst/>
              </a:rPr>
              <a:t>у</a:t>
            </a:r>
            <a:r>
              <a:rPr lang="sr-Latn-CS" dirty="0" smtClean="0">
                <a:effectLst/>
              </a:rPr>
              <a:t> епилептичког напада</a:t>
            </a:r>
          </a:p>
          <a:p>
            <a:endParaRPr lang="sr-Latn-CS" dirty="0" smtClean="0">
              <a:effectLst/>
            </a:endParaRPr>
          </a:p>
          <a:p>
            <a:pPr>
              <a:buFont typeface="Wingdings" pitchFamily="2" charset="2"/>
              <a:buNone/>
            </a:pPr>
            <a:endParaRPr lang="sr-Latn-CS" dirty="0" smtClean="0">
              <a:effectLst/>
            </a:endParaRPr>
          </a:p>
          <a:p>
            <a:r>
              <a:rPr lang="sr-Latn-CS" dirty="0" smtClean="0">
                <a:effectLst/>
              </a:rPr>
              <a:t>Тип</a:t>
            </a:r>
            <a:r>
              <a:rPr lang="sr-Cyrl-RS" dirty="0" smtClean="0">
                <a:effectLst/>
              </a:rPr>
              <a:t>у</a:t>
            </a:r>
            <a:r>
              <a:rPr lang="sr-Latn-CS" dirty="0" smtClean="0">
                <a:effectLst/>
              </a:rPr>
              <a:t> епилепсије/епилептичког синдрома</a:t>
            </a:r>
            <a:endParaRPr lang="en-US" dirty="0" smtClean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74"/>
    </mc:Choice>
    <mc:Fallback xmlns="">
      <p:transition spd="slow" advTm="10074"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533400" y="228600"/>
            <a:ext cx="83185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sr-Latn-CS" sz="3200" dirty="0">
                <a:solidFill>
                  <a:schemeClr val="tx2"/>
                </a:solidFill>
                <a:latin typeface="+mj-lt"/>
              </a:rPr>
              <a:t>Критеријуми за избор антиепилептика</a:t>
            </a:r>
            <a:r>
              <a:rPr lang="sr-Latn-CS" sz="4400" dirty="0">
                <a:solidFill>
                  <a:schemeClr val="tx2"/>
                </a:solidFill>
                <a:latin typeface="+mj-lt"/>
              </a:rPr>
              <a:t> </a:t>
            </a:r>
          </a:p>
        </p:txBody>
      </p:sp>
      <p:grpSp>
        <p:nvGrpSpPr>
          <p:cNvPr id="249858" name="Group 5"/>
          <p:cNvGrpSpPr>
            <a:grpSpLocks/>
          </p:cNvGrpSpPr>
          <p:nvPr/>
        </p:nvGrpSpPr>
        <p:grpSpPr bwMode="auto">
          <a:xfrm>
            <a:off x="76200" y="1736725"/>
            <a:ext cx="9534525" cy="3927475"/>
            <a:chOff x="339" y="1175"/>
            <a:chExt cx="6141" cy="2918"/>
          </a:xfrm>
        </p:grpSpPr>
        <p:grpSp>
          <p:nvGrpSpPr>
            <p:cNvPr id="249860" name="Group 6"/>
            <p:cNvGrpSpPr>
              <a:grpSpLocks/>
            </p:cNvGrpSpPr>
            <p:nvPr/>
          </p:nvGrpSpPr>
          <p:grpSpPr bwMode="auto">
            <a:xfrm>
              <a:off x="339" y="1175"/>
              <a:ext cx="6141" cy="242"/>
              <a:chOff x="0" y="403"/>
              <a:chExt cx="2649" cy="403"/>
            </a:xfrm>
          </p:grpSpPr>
          <p:sp>
            <p:nvSpPr>
              <p:cNvPr id="249882" name="Rectangle 7"/>
              <p:cNvSpPr>
                <a:spLocks noChangeArrowheads="1"/>
              </p:cNvSpPr>
              <p:nvPr/>
            </p:nvSpPr>
            <p:spPr bwMode="auto">
              <a:xfrm>
                <a:off x="43" y="403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800" dirty="0">
                    <a:latin typeface="+mn-lt"/>
                    <a:cs typeface="Times New Roman" pitchFamily="18" charset="0"/>
                  </a:rPr>
                  <a:t>Ефикасност за поједине типове напада </a:t>
                </a:r>
                <a:endParaRPr lang="sr-Latn-CS" sz="2800" dirty="0">
                  <a:latin typeface="+mn-lt"/>
                </a:endParaRPr>
              </a:p>
            </p:txBody>
          </p:sp>
          <p:sp>
            <p:nvSpPr>
              <p:cNvPr id="249883" name="Rectangle 8"/>
              <p:cNvSpPr>
                <a:spLocks noChangeArrowheads="1"/>
              </p:cNvSpPr>
              <p:nvPr/>
            </p:nvSpPr>
            <p:spPr bwMode="auto">
              <a:xfrm>
                <a:off x="0" y="403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249861" name="Group 9"/>
            <p:cNvGrpSpPr>
              <a:grpSpLocks/>
            </p:cNvGrpSpPr>
            <p:nvPr/>
          </p:nvGrpSpPr>
          <p:grpSpPr bwMode="auto">
            <a:xfrm>
              <a:off x="339" y="1556"/>
              <a:ext cx="6141" cy="241"/>
              <a:chOff x="0" y="806"/>
              <a:chExt cx="2649" cy="403"/>
            </a:xfrm>
          </p:grpSpPr>
          <p:sp>
            <p:nvSpPr>
              <p:cNvPr id="249880" name="Rectangle 10"/>
              <p:cNvSpPr>
                <a:spLocks noChangeArrowheads="1"/>
              </p:cNvSpPr>
              <p:nvPr/>
            </p:nvSpPr>
            <p:spPr bwMode="auto">
              <a:xfrm>
                <a:off x="43" y="806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400" dirty="0">
                    <a:latin typeface="+mn-lt"/>
                    <a:cs typeface="Times New Roman" pitchFamily="18" charset="0"/>
                  </a:rPr>
                  <a:t>Сигурност (без идиосинкратских не</a:t>
                </a:r>
                <a:r>
                  <a:rPr lang="sr-Latn-CS" sz="2400" dirty="0">
                    <a:latin typeface="+mn-lt"/>
                  </a:rPr>
                  <a:t>ж</a:t>
                </a:r>
                <a:r>
                  <a:rPr lang="sr-Latn-CS" sz="2400" dirty="0">
                    <a:latin typeface="+mn-lt"/>
                    <a:cs typeface="Times New Roman" pitchFamily="18" charset="0"/>
                  </a:rPr>
                  <a:t>ељених дејстава)</a:t>
                </a:r>
                <a:endParaRPr lang="sr-Latn-CS" sz="2400" dirty="0">
                  <a:latin typeface="+mn-lt"/>
                </a:endParaRPr>
              </a:p>
            </p:txBody>
          </p:sp>
          <p:sp>
            <p:nvSpPr>
              <p:cNvPr id="249881" name="Rectangle 11"/>
              <p:cNvSpPr>
                <a:spLocks noChangeArrowheads="1"/>
              </p:cNvSpPr>
              <p:nvPr/>
            </p:nvSpPr>
            <p:spPr bwMode="auto">
              <a:xfrm>
                <a:off x="0" y="806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249862" name="Group 12"/>
            <p:cNvGrpSpPr>
              <a:grpSpLocks/>
            </p:cNvGrpSpPr>
            <p:nvPr/>
          </p:nvGrpSpPr>
          <p:grpSpPr bwMode="auto">
            <a:xfrm>
              <a:off x="339" y="1947"/>
              <a:ext cx="6141" cy="242"/>
              <a:chOff x="0" y="1209"/>
              <a:chExt cx="2649" cy="403"/>
            </a:xfrm>
          </p:grpSpPr>
          <p:sp>
            <p:nvSpPr>
              <p:cNvPr id="249878" name="Rectangle 13"/>
              <p:cNvSpPr>
                <a:spLocks noChangeArrowheads="1"/>
              </p:cNvSpPr>
              <p:nvPr/>
            </p:nvSpPr>
            <p:spPr bwMode="auto">
              <a:xfrm>
                <a:off x="43" y="1209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400" b="1" dirty="0">
                    <a:latin typeface="+mn-lt"/>
                    <a:cs typeface="Times New Roman" pitchFamily="18" charset="0"/>
                  </a:rPr>
                  <a:t>Подношљивост</a:t>
                </a:r>
                <a:r>
                  <a:rPr lang="sr-Latn-CS" sz="2400" dirty="0">
                    <a:latin typeface="+mn-lt"/>
                    <a:cs typeface="Times New Roman" pitchFamily="18" charset="0"/>
                  </a:rPr>
                  <a:t> (блага дозно</a:t>
                </a:r>
                <a:r>
                  <a:rPr lang="sr-Latn-CS" sz="2400" dirty="0">
                    <a:latin typeface="+mn-lt"/>
                  </a:rPr>
                  <a:t>-</a:t>
                </a:r>
                <a:r>
                  <a:rPr lang="sr-Latn-CS" sz="2400" dirty="0">
                    <a:latin typeface="+mn-lt"/>
                    <a:cs typeface="Times New Roman" pitchFamily="18" charset="0"/>
                  </a:rPr>
                  <a:t>зависна нежељен</a:t>
                </a:r>
                <a:r>
                  <a:rPr lang="sr-Latn-CS" sz="2400" dirty="0">
                    <a:latin typeface="+mn-lt"/>
                  </a:rPr>
                  <a:t>а</a:t>
                </a:r>
                <a:r>
                  <a:rPr lang="sr-Latn-CS" sz="2400" dirty="0">
                    <a:latin typeface="+mn-lt"/>
                    <a:cs typeface="Times New Roman" pitchFamily="18" charset="0"/>
                  </a:rPr>
                  <a:t> </a:t>
                </a:r>
                <a:r>
                  <a:rPr lang="sr-Latn-CS" sz="2400" dirty="0">
                    <a:latin typeface="Verdana" pitchFamily="34" charset="0"/>
                    <a:cs typeface="Times New Roman" pitchFamily="18" charset="0"/>
                  </a:rPr>
                  <a:t>дејст.</a:t>
                </a:r>
                <a:r>
                  <a:rPr lang="sr-Latn-CS" sz="2400" dirty="0">
                    <a:latin typeface="Verdana" pitchFamily="34" charset="0"/>
                  </a:rPr>
                  <a:t>)</a:t>
                </a:r>
              </a:p>
            </p:txBody>
          </p:sp>
          <p:sp>
            <p:nvSpPr>
              <p:cNvPr id="249879" name="Rectangle 14"/>
              <p:cNvSpPr>
                <a:spLocks noChangeArrowheads="1"/>
              </p:cNvSpPr>
              <p:nvPr/>
            </p:nvSpPr>
            <p:spPr bwMode="auto">
              <a:xfrm>
                <a:off x="0" y="1209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249863" name="Group 15"/>
            <p:cNvGrpSpPr>
              <a:grpSpLocks/>
            </p:cNvGrpSpPr>
            <p:nvPr/>
          </p:nvGrpSpPr>
          <p:grpSpPr bwMode="auto">
            <a:xfrm>
              <a:off x="339" y="2329"/>
              <a:ext cx="6141" cy="241"/>
              <a:chOff x="0" y="1612"/>
              <a:chExt cx="2649" cy="403"/>
            </a:xfrm>
          </p:grpSpPr>
          <p:sp>
            <p:nvSpPr>
              <p:cNvPr id="249876" name="Rectangle 16"/>
              <p:cNvSpPr>
                <a:spLocks noChangeArrowheads="1"/>
              </p:cNvSpPr>
              <p:nvPr/>
            </p:nvSpPr>
            <p:spPr bwMode="auto">
              <a:xfrm>
                <a:off x="43" y="1612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400" dirty="0">
                    <a:latin typeface="+mn-lt"/>
                    <a:cs typeface="Times New Roman" pitchFamily="18" charset="0"/>
                  </a:rPr>
                  <a:t>Фармакокинетика</a:t>
                </a:r>
                <a:r>
                  <a:rPr lang="sr-Latn-CS" sz="2800" b="1" dirty="0">
                    <a:latin typeface="Verdana" pitchFamily="34" charset="0"/>
                    <a:cs typeface="Times New Roman" pitchFamily="18" charset="0"/>
                  </a:rPr>
                  <a:t> </a:t>
                </a:r>
                <a:endParaRPr lang="sr-Latn-CS" sz="2800" b="1" dirty="0">
                  <a:latin typeface="Verdana" pitchFamily="34" charset="0"/>
                </a:endParaRPr>
              </a:p>
            </p:txBody>
          </p:sp>
          <p:sp>
            <p:nvSpPr>
              <p:cNvPr id="249877" name="Rectangle 17"/>
              <p:cNvSpPr>
                <a:spLocks noChangeArrowheads="1"/>
              </p:cNvSpPr>
              <p:nvPr/>
            </p:nvSpPr>
            <p:spPr bwMode="auto">
              <a:xfrm>
                <a:off x="0" y="1612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249864" name="Group 18"/>
            <p:cNvGrpSpPr>
              <a:grpSpLocks/>
            </p:cNvGrpSpPr>
            <p:nvPr/>
          </p:nvGrpSpPr>
          <p:grpSpPr bwMode="auto">
            <a:xfrm>
              <a:off x="339" y="2710"/>
              <a:ext cx="6141" cy="241"/>
              <a:chOff x="0" y="2015"/>
              <a:chExt cx="2649" cy="403"/>
            </a:xfrm>
          </p:grpSpPr>
          <p:sp>
            <p:nvSpPr>
              <p:cNvPr id="249874" name="Rectangle 19"/>
              <p:cNvSpPr>
                <a:spLocks noChangeArrowheads="1"/>
              </p:cNvSpPr>
              <p:nvPr/>
            </p:nvSpPr>
            <p:spPr bwMode="auto">
              <a:xfrm>
                <a:off x="43" y="2015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400" dirty="0">
                    <a:latin typeface="+mn-lt"/>
                    <a:cs typeface="Times New Roman" pitchFamily="18" charset="0"/>
                  </a:rPr>
                  <a:t>Једноставност терапијске </a:t>
                </a:r>
                <a:r>
                  <a:rPr lang="sr-Cyrl-RS" sz="2400" dirty="0">
                    <a:latin typeface="+mn-lt"/>
                    <a:cs typeface="Times New Roman" pitchFamily="18" charset="0"/>
                  </a:rPr>
                  <a:t>ш</a:t>
                </a:r>
                <a:r>
                  <a:rPr lang="sr-Latn-CS" sz="2400" dirty="0" smtClean="0">
                    <a:latin typeface="+mn-lt"/>
                    <a:cs typeface="Times New Roman" pitchFamily="18" charset="0"/>
                  </a:rPr>
                  <a:t>еме </a:t>
                </a:r>
                <a:endParaRPr lang="sr-Latn-CS" sz="2400" dirty="0">
                  <a:latin typeface="+mn-lt"/>
                </a:endParaRPr>
              </a:p>
            </p:txBody>
          </p:sp>
          <p:sp>
            <p:nvSpPr>
              <p:cNvPr id="249875" name="Rectangle 20"/>
              <p:cNvSpPr>
                <a:spLocks noChangeArrowheads="1"/>
              </p:cNvSpPr>
              <p:nvPr/>
            </p:nvSpPr>
            <p:spPr bwMode="auto">
              <a:xfrm>
                <a:off x="0" y="2015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249865" name="Group 21"/>
            <p:cNvGrpSpPr>
              <a:grpSpLocks/>
            </p:cNvGrpSpPr>
            <p:nvPr/>
          </p:nvGrpSpPr>
          <p:grpSpPr bwMode="auto">
            <a:xfrm>
              <a:off x="339" y="3090"/>
              <a:ext cx="6141" cy="242"/>
              <a:chOff x="0" y="2418"/>
              <a:chExt cx="2649" cy="403"/>
            </a:xfrm>
          </p:grpSpPr>
          <p:sp>
            <p:nvSpPr>
              <p:cNvPr id="249872" name="Rectangle 22"/>
              <p:cNvSpPr>
                <a:spLocks noChangeArrowheads="1"/>
              </p:cNvSpPr>
              <p:nvPr/>
            </p:nvSpPr>
            <p:spPr bwMode="auto">
              <a:xfrm>
                <a:off x="43" y="2418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400" dirty="0">
                    <a:latin typeface="+mn-lt"/>
                    <a:cs typeface="Times New Roman" pitchFamily="18" charset="0"/>
                  </a:rPr>
                  <a:t>Број дневних доза (комфор) </a:t>
                </a:r>
                <a:endParaRPr lang="sr-Latn-CS" sz="2400" dirty="0">
                  <a:latin typeface="+mn-lt"/>
                </a:endParaRPr>
              </a:p>
            </p:txBody>
          </p:sp>
          <p:sp>
            <p:nvSpPr>
              <p:cNvPr id="249873" name="Rectangle 23"/>
              <p:cNvSpPr>
                <a:spLocks noChangeArrowheads="1"/>
              </p:cNvSpPr>
              <p:nvPr/>
            </p:nvSpPr>
            <p:spPr bwMode="auto">
              <a:xfrm>
                <a:off x="0" y="2418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249866" name="Group 24"/>
            <p:cNvGrpSpPr>
              <a:grpSpLocks/>
            </p:cNvGrpSpPr>
            <p:nvPr/>
          </p:nvGrpSpPr>
          <p:grpSpPr bwMode="auto">
            <a:xfrm>
              <a:off x="339" y="3471"/>
              <a:ext cx="6141" cy="241"/>
              <a:chOff x="0" y="2821"/>
              <a:chExt cx="2649" cy="403"/>
            </a:xfrm>
          </p:grpSpPr>
          <p:sp>
            <p:nvSpPr>
              <p:cNvPr id="249870" name="Rectangle 25"/>
              <p:cNvSpPr>
                <a:spLocks noChangeArrowheads="1"/>
              </p:cNvSpPr>
              <p:nvPr/>
            </p:nvSpPr>
            <p:spPr bwMode="auto">
              <a:xfrm>
                <a:off x="43" y="2821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400" dirty="0">
                    <a:latin typeface="+mn-lt"/>
                    <a:cs typeface="Times New Roman" pitchFamily="18" charset="0"/>
                  </a:rPr>
                  <a:t>Присуство коморбидитета (нпр. мигрена итд.)</a:t>
                </a:r>
                <a:endParaRPr lang="sr-Latn-CS" sz="2400" dirty="0">
                  <a:latin typeface="+mn-lt"/>
                </a:endParaRPr>
              </a:p>
            </p:txBody>
          </p:sp>
          <p:sp>
            <p:nvSpPr>
              <p:cNvPr id="249871" name="Rectangle 26"/>
              <p:cNvSpPr>
                <a:spLocks noChangeArrowheads="1"/>
              </p:cNvSpPr>
              <p:nvPr/>
            </p:nvSpPr>
            <p:spPr bwMode="auto">
              <a:xfrm>
                <a:off x="0" y="2821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249867" name="Group 27"/>
            <p:cNvGrpSpPr>
              <a:grpSpLocks/>
            </p:cNvGrpSpPr>
            <p:nvPr/>
          </p:nvGrpSpPr>
          <p:grpSpPr bwMode="auto">
            <a:xfrm>
              <a:off x="339" y="3851"/>
              <a:ext cx="6141" cy="242"/>
              <a:chOff x="0" y="3224"/>
              <a:chExt cx="2649" cy="403"/>
            </a:xfrm>
          </p:grpSpPr>
          <p:sp>
            <p:nvSpPr>
              <p:cNvPr id="249868" name="Rectangle 28"/>
              <p:cNvSpPr>
                <a:spLocks noChangeArrowheads="1"/>
              </p:cNvSpPr>
              <p:nvPr/>
            </p:nvSpPr>
            <p:spPr bwMode="auto">
              <a:xfrm>
                <a:off x="43" y="3224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800" b="1" dirty="0">
                    <a:solidFill>
                      <a:srgbClr val="A50021"/>
                    </a:solidFill>
                    <a:latin typeface="Verdana" pitchFamily="34" charset="0"/>
                    <a:cs typeface="Times New Roman" pitchFamily="18" charset="0"/>
                  </a:rPr>
                  <a:t>Цена ле</a:t>
                </a:r>
                <a:r>
                  <a:rPr lang="sr-Latn-CS" sz="2800" b="1" dirty="0">
                    <a:solidFill>
                      <a:srgbClr val="A50021"/>
                    </a:solidFill>
                    <a:latin typeface="Verdana" pitchFamily="34" charset="0"/>
                  </a:rPr>
                  <a:t>ч</a:t>
                </a:r>
                <a:r>
                  <a:rPr lang="sr-Latn-CS" sz="2800" b="1" dirty="0">
                    <a:solidFill>
                      <a:srgbClr val="A50021"/>
                    </a:solidFill>
                    <a:latin typeface="Verdana" pitchFamily="34" charset="0"/>
                    <a:cs typeface="Times New Roman" pitchFamily="18" charset="0"/>
                  </a:rPr>
                  <a:t>ења</a:t>
                </a:r>
                <a:r>
                  <a:rPr lang="sr-Latn-CS" sz="2800" b="1" dirty="0">
                    <a:solidFill>
                      <a:srgbClr val="000000"/>
                    </a:solidFill>
                    <a:latin typeface="Verdana" pitchFamily="34" charset="0"/>
                    <a:cs typeface="Times New Roman" pitchFamily="18" charset="0"/>
                  </a:rPr>
                  <a:t> </a:t>
                </a:r>
                <a:endParaRPr lang="sr-Latn-CS" sz="2800" dirty="0">
                  <a:latin typeface="Verdana" pitchFamily="34" charset="0"/>
                </a:endParaRPr>
              </a:p>
            </p:txBody>
          </p:sp>
          <p:sp>
            <p:nvSpPr>
              <p:cNvPr id="249869" name="Rectangle 29"/>
              <p:cNvSpPr>
                <a:spLocks noChangeArrowheads="1"/>
              </p:cNvSpPr>
              <p:nvPr/>
            </p:nvSpPr>
            <p:spPr bwMode="auto">
              <a:xfrm>
                <a:off x="0" y="3224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225"/>
    </mc:Choice>
    <mc:Fallback xmlns="">
      <p:transition spd="slow" advTm="47225"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29" name="Content Placeholder 1"/>
          <p:cNvSpPr>
            <a:spLocks noGrp="1"/>
          </p:cNvSpPr>
          <p:nvPr>
            <p:ph idx="4294967295"/>
          </p:nvPr>
        </p:nvSpPr>
        <p:spPr>
          <a:xfrm>
            <a:off x="781050" y="2057400"/>
            <a:ext cx="8362950" cy="4572000"/>
          </a:xfrm>
          <a:noFill/>
        </p:spPr>
        <p:txBody>
          <a:bodyPr>
            <a:normAutofit/>
          </a:bodyPr>
          <a:lstStyle/>
          <a:p>
            <a:pPr marL="365125" indent="-255588" eaLnBrk="1" hangingPunct="1">
              <a:spcBef>
                <a:spcPts val="600"/>
              </a:spcBef>
            </a:pPr>
            <a:r>
              <a:rPr lang="sr-Latn-CS" sz="2800" dirty="0" smtClean="0">
                <a:solidFill>
                  <a:srgbClr val="0000CC"/>
                </a:solidFill>
                <a:effectLst/>
              </a:rPr>
              <a:t>ламотригин је лек избора за лечење фокалних епилепсија</a:t>
            </a:r>
          </a:p>
          <a:p>
            <a:pPr marL="620713" lvl="1" indent="-228600" eaLnBrk="1" hangingPunct="1">
              <a:spcBef>
                <a:spcPts val="600"/>
              </a:spcBef>
            </a:pPr>
            <a:r>
              <a:rPr lang="sr-Latn-CS" sz="2800" dirty="0" smtClean="0">
                <a:effectLst/>
              </a:rPr>
              <a:t>карбамазепин/окскарбазепин могу да буду алтернативе </a:t>
            </a:r>
          </a:p>
          <a:p>
            <a:pPr marL="365125" indent="-255588" eaLnBrk="1" hangingPunct="1">
              <a:spcBef>
                <a:spcPts val="600"/>
              </a:spcBef>
            </a:pPr>
            <a:r>
              <a:rPr lang="sr-Latn-CS" sz="2800" dirty="0" smtClean="0">
                <a:solidFill>
                  <a:srgbClr val="A50021"/>
                </a:solidFill>
                <a:effectLst/>
              </a:rPr>
              <a:t>валпроат је најефикaснији лек зa лeчeњe гeнeрa</a:t>
            </a:r>
            <a:r>
              <a:rPr lang="sr-Cyrl-CS" sz="2800" dirty="0" smtClean="0">
                <a:solidFill>
                  <a:srgbClr val="A50021"/>
                </a:solidFill>
                <a:effectLst/>
              </a:rPr>
              <a:t>ли</a:t>
            </a:r>
            <a:r>
              <a:rPr lang="sr-Latn-CS" sz="2800" dirty="0" smtClean="0">
                <a:solidFill>
                  <a:srgbClr val="A50021"/>
                </a:solidFill>
                <a:effectLst/>
              </a:rPr>
              <a:t>зовan</a:t>
            </a:r>
            <a:r>
              <a:rPr lang="sr-Cyrl-CS" sz="2800" dirty="0" smtClean="0">
                <a:solidFill>
                  <a:srgbClr val="A50021"/>
                </a:solidFill>
                <a:effectLst/>
              </a:rPr>
              <a:t>и</a:t>
            </a:r>
            <a:r>
              <a:rPr lang="sr-Latn-CS" sz="2800" dirty="0" smtClean="0">
                <a:solidFill>
                  <a:srgbClr val="A50021"/>
                </a:solidFill>
                <a:effectLst/>
              </a:rPr>
              <a:t>х </a:t>
            </a:r>
            <a:r>
              <a:rPr lang="sr-Cyrl-CS" sz="2800" dirty="0" smtClean="0">
                <a:solidFill>
                  <a:srgbClr val="A50021"/>
                </a:solidFill>
                <a:effectLst/>
              </a:rPr>
              <a:t>и</a:t>
            </a:r>
            <a:r>
              <a:rPr lang="sr-Latn-CS" sz="2800" dirty="0" smtClean="0">
                <a:solidFill>
                  <a:srgbClr val="A50021"/>
                </a:solidFill>
                <a:effectLst/>
              </a:rPr>
              <a:t> </a:t>
            </a:r>
            <a:r>
              <a:rPr lang="sr-Cyrl-RS" sz="2800" dirty="0" smtClean="0">
                <a:solidFill>
                  <a:srgbClr val="A50021"/>
                </a:solidFill>
                <a:effectLst/>
              </a:rPr>
              <a:t>некласификованих</a:t>
            </a:r>
            <a:r>
              <a:rPr lang="sr-Latn-CS" sz="2800" dirty="0" smtClean="0">
                <a:solidFill>
                  <a:srgbClr val="A50021"/>
                </a:solidFill>
                <a:effectLst/>
              </a:rPr>
              <a:t> eп</a:t>
            </a:r>
            <a:r>
              <a:rPr lang="sr-Cyrl-CS" sz="2800" dirty="0" smtClean="0">
                <a:solidFill>
                  <a:srgbClr val="A50021"/>
                </a:solidFill>
                <a:effectLst/>
              </a:rPr>
              <a:t>ил</a:t>
            </a:r>
            <a:r>
              <a:rPr lang="sr-Latn-CS" sz="2800" dirty="0" smtClean="0">
                <a:solidFill>
                  <a:srgbClr val="A50021"/>
                </a:solidFill>
                <a:effectLst/>
              </a:rPr>
              <a:t>eпс</a:t>
            </a:r>
            <a:r>
              <a:rPr lang="sr-Cyrl-CS" sz="2800" dirty="0" smtClean="0">
                <a:solidFill>
                  <a:srgbClr val="A50021"/>
                </a:solidFill>
                <a:effectLst/>
              </a:rPr>
              <a:t>и</a:t>
            </a:r>
            <a:r>
              <a:rPr lang="sr-Latn-CS" sz="2800" dirty="0" smtClean="0">
                <a:solidFill>
                  <a:srgbClr val="A50021"/>
                </a:solidFill>
                <a:effectLst/>
              </a:rPr>
              <a:t>ja</a:t>
            </a:r>
          </a:p>
          <a:p>
            <a:pPr marL="620713" lvl="1" indent="-228600" eaLnBrk="1" hangingPunct="1">
              <a:spcBef>
                <a:spcPts val="600"/>
              </a:spcBef>
            </a:pPr>
            <a:r>
              <a:rPr lang="sr-Cyrl-RS" sz="2800" dirty="0" smtClean="0">
                <a:effectLst/>
              </a:rPr>
              <a:t>Топирамат може да буде алтернатива</a:t>
            </a:r>
            <a:endParaRPr lang="sr-Latn-CS" sz="2800" dirty="0" smtClean="0">
              <a:effectLst/>
            </a:endParaRPr>
          </a:p>
        </p:txBody>
      </p:sp>
      <p:sp>
        <p:nvSpPr>
          <p:cNvPr id="252930" name="Text Box 4"/>
          <p:cNvSpPr txBox="1">
            <a:spLocks noChangeArrowheads="1"/>
          </p:cNvSpPr>
          <p:nvPr/>
        </p:nvSpPr>
        <p:spPr bwMode="auto">
          <a:xfrm>
            <a:off x="914400" y="685800"/>
            <a:ext cx="7620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4000" dirty="0">
                <a:latin typeface="+mj-lt"/>
              </a:rPr>
              <a:t>Избор  АЕТ за иницајлно лечење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080"/>
    </mc:Choice>
    <mc:Fallback xmlns="">
      <p:transition spd="slow" advTm="26080"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7055" name="Group 3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90830484"/>
              </p:ext>
            </p:extLst>
          </p:nvPr>
        </p:nvGraphicFramePr>
        <p:xfrm>
          <a:off x="897384" y="1143000"/>
          <a:ext cx="8229600" cy="5242560"/>
        </p:xfrm>
        <a:graphic>
          <a:graphicData uri="http://schemas.openxmlformats.org/drawingml/2006/table">
            <a:tbl>
              <a:tblPr/>
              <a:tblGrid>
                <a:gridCol w="3827463"/>
                <a:gridCol w="4402137"/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Фокални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напади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sr-Latn-C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Генерализ./некласиф. напади </a:t>
                      </a:r>
                      <a:endParaRPr kumimoji="0" lang="sr-Latn-C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Ukoliko su neefikasni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Уколико је неефикасан 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--lamotrigin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--valproat </a:t>
                      </a:r>
                      <a:endParaRPr kumimoji="0" lang="sr-Latn-C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--topiramat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4325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--gabapentin </a:t>
                      </a:r>
                      <a:endParaRPr kumimoji="0" lang="sr-Latn-C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ремисија најчешће karbamazepinom </a:t>
                      </a:r>
                      <a:endParaRPr kumimoji="0" lang="sr-Latn-C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ремисија је ретка, али </a:t>
                      </a:r>
                      <a:br>
                        <a:rPr kumimoji="0" lang="sr-Latn-B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sr-Latn-B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најчешће topiramatom </a:t>
                      </a:r>
                      <a:endParaRPr kumimoji="0" lang="sr-Latn-C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Уколико су неефикасни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Уколико су неефикасни 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--karbamazepin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--topiramat </a:t>
                      </a:r>
                      <a:endParaRPr kumimoji="0" lang="sr-Latn-C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--okskarbazepin 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--lamotrigin </a:t>
                      </a:r>
                      <a:endParaRPr kumimoji="0" lang="sr-Latn-C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ремисија најчешће lamotriginom </a:t>
                      </a:r>
                      <a:endParaRPr kumimoji="0" lang="sr-Latn-C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ремисија најчешће valproatom </a:t>
                      </a:r>
                      <a:endParaRPr kumimoji="0" lang="sr-Latn-C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5003" name="Text Box 29"/>
          <p:cNvSpPr txBox="1">
            <a:spLocks noChangeArrowheads="1"/>
          </p:cNvSpPr>
          <p:nvPr/>
        </p:nvSpPr>
        <p:spPr bwMode="auto">
          <a:xfrm>
            <a:off x="609600" y="609600"/>
            <a:ext cx="838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2800" dirty="0" smtClean="0">
                <a:latin typeface="+mn-lt"/>
              </a:rPr>
              <a:t>НАКОН НЕУСПЕХА ИНИЦИЈАЛНЕ ТЕРАПИЈЕ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35"/>
    </mc:Choice>
    <mc:Fallback xmlns="">
      <p:transition spd="slow" advTm="36135"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400" name="Group 1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39433619"/>
              </p:ext>
            </p:extLst>
          </p:nvPr>
        </p:nvGraphicFramePr>
        <p:xfrm>
          <a:off x="990600" y="1371600"/>
          <a:ext cx="6059488" cy="3779520"/>
        </p:xfrm>
        <a:graphic>
          <a:graphicData uri="http://schemas.openxmlformats.org/drawingml/2006/table">
            <a:tbl>
              <a:tblPr/>
              <a:tblGrid>
                <a:gridCol w="6059488"/>
              </a:tblGrid>
              <a:tr h="2214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Избегавање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провокативних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фактора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--неспавање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--алкохол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--фотостимулација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--стимулативне супстанце</a:t>
                      </a:r>
                      <a:endParaRPr kumimoji="0" lang="sr-Latn-C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2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Медикаментна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терапија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валпроат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остали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мање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ефикасни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44396" name="Group 5"/>
          <p:cNvGrpSpPr>
            <a:grpSpLocks/>
          </p:cNvGrpSpPr>
          <p:nvPr/>
        </p:nvGrpSpPr>
        <p:grpSpPr bwMode="auto">
          <a:xfrm>
            <a:off x="5527675" y="1989138"/>
            <a:ext cx="3292475" cy="4594225"/>
            <a:chOff x="5796136" y="2075012"/>
            <a:chExt cx="3292475" cy="4594076"/>
          </a:xfrm>
        </p:grpSpPr>
        <p:graphicFrame>
          <p:nvGraphicFramePr>
            <p:cNvPr id="144391" name="Object 5"/>
            <p:cNvGraphicFramePr>
              <a:graphicFrameLocks noChangeAspect="1"/>
            </p:cNvGraphicFramePr>
            <p:nvPr/>
          </p:nvGraphicFramePr>
          <p:xfrm>
            <a:off x="5796136" y="2075012"/>
            <a:ext cx="3292475" cy="3009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519" name="Photo Editor Photo" r:id="rId3" imgW="1516190" imgH="1386667" progId="">
                    <p:embed/>
                  </p:oleObj>
                </mc:Choice>
                <mc:Fallback>
                  <p:oleObj name="Photo Editor Photo" r:id="rId3" imgW="1516190" imgH="1386667" progId="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6136" y="2075012"/>
                          <a:ext cx="3292475" cy="3009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4392" name="Object 6"/>
            <p:cNvGraphicFramePr>
              <a:graphicFrameLocks noChangeAspect="1"/>
            </p:cNvGraphicFramePr>
            <p:nvPr/>
          </p:nvGraphicFramePr>
          <p:xfrm>
            <a:off x="6642273" y="5113338"/>
            <a:ext cx="2108200" cy="155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520" name="Photo Editor Photo" r:id="rId5" imgW="1577477" imgH="1165961" progId="">
                    <p:embed/>
                  </p:oleObj>
                </mc:Choice>
                <mc:Fallback>
                  <p:oleObj name="Photo Editor Photo" r:id="rId5" imgW="1577477" imgH="1165961" progId="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2273" y="5113338"/>
                          <a:ext cx="2108200" cy="15557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4397" name="Text Box 15"/>
          <p:cNvSpPr txBox="1">
            <a:spLocks noChangeArrowheads="1"/>
          </p:cNvSpPr>
          <p:nvPr/>
        </p:nvSpPr>
        <p:spPr bwMode="auto">
          <a:xfrm>
            <a:off x="609600" y="152400"/>
            <a:ext cx="78724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3200" dirty="0"/>
              <a:t>Лечење идиопатских генерализованих епилепсија</a:t>
            </a:r>
            <a:endParaRPr lang="en-US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66"/>
    </mc:Choice>
    <mc:Fallback xmlns="">
      <p:transition spd="slow" advTm="22066"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-152400" y="185738"/>
            <a:ext cx="8923338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sr-Latn-CS" sz="3200" dirty="0">
                <a:solidFill>
                  <a:schemeClr val="tx2"/>
                </a:solidFill>
                <a:latin typeface="+mn-lt"/>
              </a:rPr>
              <a:t>Примарно генерализовани тоничко-клонички напади – лечење</a:t>
            </a:r>
          </a:p>
        </p:txBody>
      </p:sp>
      <p:grpSp>
        <p:nvGrpSpPr>
          <p:cNvPr id="258050" name="Group 5"/>
          <p:cNvGrpSpPr>
            <a:grpSpLocks/>
          </p:cNvGrpSpPr>
          <p:nvPr/>
        </p:nvGrpSpPr>
        <p:grpSpPr bwMode="auto">
          <a:xfrm>
            <a:off x="4343400" y="4327525"/>
            <a:ext cx="4645025" cy="2530475"/>
            <a:chOff x="2974" y="2682"/>
            <a:chExt cx="2701" cy="1594"/>
          </a:xfrm>
        </p:grpSpPr>
        <p:pic>
          <p:nvPicPr>
            <p:cNvPr id="258062" name="Picture 6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74" y="2682"/>
              <a:ext cx="2116" cy="1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8063" name="Picture 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09" y="2879"/>
              <a:ext cx="375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8064" name="Picture 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26" y="3393"/>
              <a:ext cx="820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8065" name="Rectangle 9"/>
            <p:cNvSpPr>
              <a:spLocks noChangeArrowheads="1"/>
            </p:cNvSpPr>
            <p:nvPr/>
          </p:nvSpPr>
          <p:spPr bwMode="auto">
            <a:xfrm>
              <a:off x="5040" y="3037"/>
              <a:ext cx="50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ctr" defTabSz="758825" eaLnBrk="0" hangingPunct="0">
                <a:spcBef>
                  <a:spcPct val="50000"/>
                </a:spcBef>
              </a:pPr>
              <a:r>
                <a:rPr lang="sr-Latn-CS" sz="1500" b="1">
                  <a:solidFill>
                    <a:srgbClr val="663300"/>
                  </a:solidFill>
                </a:rPr>
                <a:t>1-2 m</a:t>
              </a:r>
            </a:p>
          </p:txBody>
        </p:sp>
        <p:sp>
          <p:nvSpPr>
            <p:cNvPr id="258066" name="Rectangle 10"/>
            <p:cNvSpPr>
              <a:spLocks noChangeArrowheads="1"/>
            </p:cNvSpPr>
            <p:nvPr/>
          </p:nvSpPr>
          <p:spPr bwMode="auto">
            <a:xfrm>
              <a:off x="4786" y="3988"/>
              <a:ext cx="8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ctr" defTabSz="758825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sr-Latn-CS" sz="1500" b="1"/>
                <a:t>fragmenti</a:t>
              </a:r>
              <a:r>
                <a:rPr lang="sr-Latn-CS" sz="1500" b="1">
                  <a:solidFill>
                    <a:srgbClr val="663300"/>
                  </a:solidFill>
                </a:rPr>
                <a:t> </a:t>
              </a:r>
              <a:r>
                <a:rPr lang="sr-Latn-CS" sz="1500" b="1"/>
                <a:t>inhibicije</a:t>
              </a:r>
            </a:p>
          </p:txBody>
        </p:sp>
        <p:sp>
          <p:nvSpPr>
            <p:cNvPr id="258067" name="Rectangle 11"/>
            <p:cNvSpPr>
              <a:spLocks noChangeArrowheads="1"/>
            </p:cNvSpPr>
            <p:nvPr/>
          </p:nvSpPr>
          <p:spPr bwMode="auto">
            <a:xfrm>
              <a:off x="4690" y="2847"/>
              <a:ext cx="451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defTabSz="758825" eaLnBrk="0" hangingPunct="0">
                <a:spcBef>
                  <a:spcPct val="50000"/>
                </a:spcBef>
              </a:pPr>
              <a:r>
                <a:rPr lang="sr-Latn-CS" sz="1500" b="1">
                  <a:solidFill>
                    <a:srgbClr val="663300"/>
                  </a:solidFill>
                </a:rPr>
                <a:t>pena</a:t>
              </a:r>
            </a:p>
          </p:txBody>
        </p:sp>
        <p:sp>
          <p:nvSpPr>
            <p:cNvPr id="258068" name="Rectangle 12"/>
            <p:cNvSpPr>
              <a:spLocks noChangeArrowheads="1"/>
            </p:cNvSpPr>
            <p:nvPr/>
          </p:nvSpPr>
          <p:spPr bwMode="auto">
            <a:xfrm>
              <a:off x="3696" y="4037"/>
              <a:ext cx="124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ctr" defTabSz="758825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sr-Latn-CS" sz="1500" b="1"/>
                <a:t>klonički</a:t>
              </a:r>
              <a:r>
                <a:rPr lang="sr-Latn-CS" sz="1500" b="1">
                  <a:solidFill>
                    <a:srgbClr val="663300"/>
                  </a:solidFill>
                </a:rPr>
                <a:t> </a:t>
              </a:r>
              <a:r>
                <a:rPr lang="sr-Latn-CS" sz="1500" b="1"/>
                <a:t>grč</a:t>
              </a:r>
            </a:p>
          </p:txBody>
        </p:sp>
      </p:grpSp>
      <p:grpSp>
        <p:nvGrpSpPr>
          <p:cNvPr id="258051" name="Group 13"/>
          <p:cNvGrpSpPr>
            <a:grpSpLocks/>
          </p:cNvGrpSpPr>
          <p:nvPr/>
        </p:nvGrpSpPr>
        <p:grpSpPr bwMode="auto">
          <a:xfrm>
            <a:off x="4186238" y="1862138"/>
            <a:ext cx="4833937" cy="2463800"/>
            <a:chOff x="143" y="2721"/>
            <a:chExt cx="2810" cy="1552"/>
          </a:xfrm>
        </p:grpSpPr>
        <p:pic>
          <p:nvPicPr>
            <p:cNvPr id="258053" name="Picture 1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17" y="2869"/>
              <a:ext cx="377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8054" name="Picture 15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3" y="2792"/>
              <a:ext cx="2054" cy="1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8055" name="Rectangle 16"/>
            <p:cNvSpPr>
              <a:spLocks noChangeArrowheads="1"/>
            </p:cNvSpPr>
            <p:nvPr/>
          </p:nvSpPr>
          <p:spPr bwMode="auto">
            <a:xfrm>
              <a:off x="1859" y="2901"/>
              <a:ext cx="480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defTabSz="758825" eaLnBrk="0" hangingPunct="0">
                <a:spcBef>
                  <a:spcPct val="50000"/>
                </a:spcBef>
              </a:pPr>
              <a:r>
                <a:rPr lang="sr-Latn-CS" sz="1500" b="1">
                  <a:solidFill>
                    <a:srgbClr val="663300"/>
                  </a:solidFill>
                </a:rPr>
                <a:t>cijanoz</a:t>
              </a:r>
            </a:p>
          </p:txBody>
        </p:sp>
        <p:sp>
          <p:nvSpPr>
            <p:cNvPr id="258056" name="Rectangle 17"/>
            <p:cNvSpPr>
              <a:spLocks noChangeArrowheads="1"/>
            </p:cNvSpPr>
            <p:nvPr/>
          </p:nvSpPr>
          <p:spPr bwMode="auto">
            <a:xfrm>
              <a:off x="1647" y="2741"/>
              <a:ext cx="461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ctr" defTabSz="758825" eaLnBrk="0" hangingPunct="0">
                <a:spcBef>
                  <a:spcPct val="50000"/>
                </a:spcBef>
              </a:pPr>
              <a:r>
                <a:rPr lang="sr-Latn-CS" sz="1500" b="1">
                  <a:solidFill>
                    <a:srgbClr val="663300"/>
                  </a:solidFill>
                </a:rPr>
                <a:t>krik</a:t>
              </a:r>
            </a:p>
          </p:txBody>
        </p:sp>
        <p:sp>
          <p:nvSpPr>
            <p:cNvPr id="258057" name="Rectangle 18"/>
            <p:cNvSpPr>
              <a:spLocks noChangeArrowheads="1"/>
            </p:cNvSpPr>
            <p:nvPr/>
          </p:nvSpPr>
          <p:spPr bwMode="auto">
            <a:xfrm>
              <a:off x="713" y="2721"/>
              <a:ext cx="88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defTabSz="758825" eaLnBrk="0" hangingPunct="0">
                <a:spcBef>
                  <a:spcPct val="50000"/>
                </a:spcBef>
              </a:pPr>
              <a:r>
                <a:rPr lang="sr-Latn-CS" sz="1500" b="1">
                  <a:solidFill>
                    <a:srgbClr val="663300"/>
                  </a:solidFill>
                </a:rPr>
                <a:t>incontinencija</a:t>
              </a:r>
            </a:p>
          </p:txBody>
        </p:sp>
        <p:sp>
          <p:nvSpPr>
            <p:cNvPr id="258058" name="Rectangle 19"/>
            <p:cNvSpPr>
              <a:spLocks noChangeArrowheads="1"/>
            </p:cNvSpPr>
            <p:nvPr/>
          </p:nvSpPr>
          <p:spPr bwMode="auto">
            <a:xfrm>
              <a:off x="2310" y="3045"/>
              <a:ext cx="51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defTabSz="758825" eaLnBrk="0" hangingPunct="0">
                <a:spcBef>
                  <a:spcPct val="50000"/>
                </a:spcBef>
              </a:pPr>
              <a:r>
                <a:rPr lang="sr-Latn-CS" sz="1500" b="1">
                  <a:solidFill>
                    <a:srgbClr val="663300"/>
                  </a:solidFill>
                </a:rPr>
                <a:t>30 s.</a:t>
              </a:r>
            </a:p>
          </p:txBody>
        </p:sp>
        <p:pic>
          <p:nvPicPr>
            <p:cNvPr id="258059" name="Picture 20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106" y="3393"/>
              <a:ext cx="821" cy="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8060" name="Rectangle 21"/>
            <p:cNvSpPr>
              <a:spLocks noChangeArrowheads="1"/>
            </p:cNvSpPr>
            <p:nvPr/>
          </p:nvSpPr>
          <p:spPr bwMode="auto">
            <a:xfrm>
              <a:off x="780" y="4034"/>
              <a:ext cx="124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ctr" defTabSz="758825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sr-Latn-CS" sz="1500" b="1"/>
                <a:t>tonički</a:t>
              </a:r>
              <a:r>
                <a:rPr lang="sr-Latn-CS" sz="1500" b="1">
                  <a:solidFill>
                    <a:srgbClr val="663300"/>
                  </a:solidFill>
                </a:rPr>
                <a:t> </a:t>
              </a:r>
              <a:r>
                <a:rPr lang="sr-Latn-CS" sz="1500" b="1"/>
                <a:t>grč</a:t>
              </a:r>
            </a:p>
          </p:txBody>
        </p:sp>
        <p:sp>
          <p:nvSpPr>
            <p:cNvPr id="258061" name="Rectangle 22"/>
            <p:cNvSpPr>
              <a:spLocks noChangeArrowheads="1"/>
            </p:cNvSpPr>
            <p:nvPr/>
          </p:nvSpPr>
          <p:spPr bwMode="auto">
            <a:xfrm>
              <a:off x="2064" y="3985"/>
              <a:ext cx="8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ctr" defTabSz="758825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sr-Latn-CS" sz="1500" b="1"/>
                <a:t>globalna</a:t>
              </a:r>
              <a:r>
                <a:rPr lang="sr-Latn-CS" sz="1500" b="1">
                  <a:solidFill>
                    <a:srgbClr val="663300"/>
                  </a:solidFill>
                </a:rPr>
                <a:t> </a:t>
              </a:r>
              <a:r>
                <a:rPr lang="sr-Latn-CS" sz="1500" b="1"/>
                <a:t>ekscitacija</a:t>
              </a:r>
            </a:p>
          </p:txBody>
        </p:sp>
      </p:grpSp>
      <p:sp>
        <p:nvSpPr>
          <p:cNvPr id="90135" name="Rectangle 2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41521" y="1833039"/>
            <a:ext cx="4556125" cy="472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7"/>
              </a:buBlip>
              <a:defRPr/>
            </a:pPr>
            <a:r>
              <a:rPr lang="sr-Latn-CS" sz="3200" dirty="0">
                <a:latin typeface="+mn-lt"/>
              </a:rPr>
              <a:t>Valproična kiselina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7"/>
              </a:buBlip>
              <a:defRPr/>
            </a:pPr>
            <a:r>
              <a:rPr lang="sr-Latn-CS" sz="3200" dirty="0">
                <a:latin typeface="+mn-lt"/>
              </a:rPr>
              <a:t>Lamotrigin 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sr-Latn-CS" sz="3200" dirty="0">
                <a:latin typeface="+mn-lt"/>
              </a:rPr>
              <a:t>        .......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7"/>
              </a:buBlip>
              <a:defRPr/>
            </a:pPr>
            <a:r>
              <a:rPr lang="sr-Latn-CS" sz="3200" dirty="0">
                <a:latin typeface="+mn-lt"/>
              </a:rPr>
              <a:t>Topiramat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7"/>
              </a:buBlip>
              <a:defRPr/>
            </a:pPr>
            <a:r>
              <a:rPr lang="sr-Latn-CS" sz="3200" dirty="0">
                <a:latin typeface="+mn-lt"/>
              </a:rPr>
              <a:t>Levetiracetam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7"/>
              </a:buBlip>
              <a:defRPr/>
            </a:pPr>
            <a:r>
              <a:rPr lang="sr-Latn-CS" sz="3200" dirty="0">
                <a:latin typeface="+mn-lt"/>
              </a:rPr>
              <a:t>Phenitoin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7"/>
              </a:buBlip>
              <a:defRPr/>
            </a:pPr>
            <a:r>
              <a:rPr lang="sr-Latn-CS" sz="3200" dirty="0">
                <a:latin typeface="+mn-lt"/>
              </a:rPr>
              <a:t>Gabapentin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7"/>
              </a:buBlip>
              <a:defRPr/>
            </a:pPr>
            <a:r>
              <a:rPr lang="sr-Latn-CS" sz="3200" dirty="0">
                <a:latin typeface="+mn-lt"/>
              </a:rPr>
              <a:t>Phenobarbiton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7"/>
              </a:buBlip>
              <a:defRPr/>
            </a:pPr>
            <a:r>
              <a:rPr lang="sr-Latn-CS" sz="3200" dirty="0">
                <a:latin typeface="+mn-lt"/>
              </a:rPr>
              <a:t>Primidon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07"/>
    </mc:Choice>
    <mc:Fallback xmlns="">
      <p:transition spd="slow" advTm="20107"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3" name="Content Placeholder 1"/>
          <p:cNvSpPr>
            <a:spLocks noGrp="1"/>
          </p:cNvSpPr>
          <p:nvPr>
            <p:ph idx="4294967295"/>
          </p:nvPr>
        </p:nvSpPr>
        <p:spPr>
          <a:xfrm>
            <a:off x="762000" y="914400"/>
            <a:ext cx="8229600" cy="5181600"/>
          </a:xfrm>
          <a:noFill/>
        </p:spPr>
        <p:txBody>
          <a:bodyPr/>
          <a:lstStyle/>
          <a:p>
            <a:pPr marL="365125" indent="-255588"/>
            <a:r>
              <a:rPr lang="sr-Latn-CS" sz="2400" b="1" dirty="0" smtClean="0">
                <a:effectLst/>
              </a:rPr>
              <a:t>ИГЕ чине ~20% свих епилепсија </a:t>
            </a:r>
          </a:p>
          <a:p>
            <a:pPr marL="365125" indent="-255588"/>
            <a:r>
              <a:rPr lang="sr-Latn-CS" sz="2400" b="1" dirty="0" smtClean="0">
                <a:effectLst/>
              </a:rPr>
              <a:t>Лечење је успешно код &gt;80% случајева</a:t>
            </a:r>
          </a:p>
          <a:p>
            <a:pPr marL="365125" indent="-255588"/>
            <a:r>
              <a:rPr lang="sr-Latn-CS" sz="2400" b="1" dirty="0" smtClean="0">
                <a:solidFill>
                  <a:srgbClr val="A50021"/>
                </a:solidFill>
                <a:effectLst/>
              </a:rPr>
              <a:t>Валпроат је лек избора за лечење мушкараца</a:t>
            </a:r>
          </a:p>
          <a:p>
            <a:pPr marL="365125" indent="-255588"/>
            <a:r>
              <a:rPr lang="sr-Latn-CS" sz="2400" b="1" dirty="0" smtClean="0">
                <a:solidFill>
                  <a:srgbClr val="A50021"/>
                </a:solidFill>
                <a:effectLst/>
              </a:rPr>
              <a:t>Леветирацетам је лек избора за лечење жена у генеративном периоду </a:t>
            </a:r>
          </a:p>
          <a:p>
            <a:pPr marL="365125" indent="-255588"/>
            <a:r>
              <a:rPr lang="sr-Latn-CS" sz="2400" b="1" dirty="0" smtClean="0">
                <a:solidFill>
                  <a:srgbClr val="A50021"/>
                </a:solidFill>
                <a:effectLst/>
              </a:rPr>
              <a:t>Етосуксимид је лек избора за лечење апсаснсних напада у склопу ДАЕ </a:t>
            </a:r>
          </a:p>
          <a:p>
            <a:pPr marL="365125" indent="-255588"/>
            <a:r>
              <a:rPr lang="sr-Latn-CS" sz="2400" b="1" dirty="0" smtClean="0">
                <a:effectLst/>
              </a:rPr>
              <a:t>Леветирацетам је благо ефикасан против апсанса </a:t>
            </a:r>
          </a:p>
          <a:p>
            <a:pPr marL="365125" indent="-255588"/>
            <a:r>
              <a:rPr lang="sr-Latn-CS" sz="2400" b="1" dirty="0" smtClean="0">
                <a:effectLst/>
              </a:rPr>
              <a:t>Ламотригин слабо делује на нападе у ИГЕ </a:t>
            </a:r>
          </a:p>
          <a:p>
            <a:pPr marL="365125" indent="-255588"/>
            <a:r>
              <a:rPr lang="sr-Latn-CS" sz="2400" b="1" dirty="0" smtClean="0">
                <a:effectLst/>
              </a:rPr>
              <a:t>Топирмат може да буде од користи у резистентним случајевима (можда и зонисамид)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62"/>
    </mc:Choice>
    <mc:Fallback xmlns="">
      <p:transition spd="slow" advTm="43162"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097" name="Picture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2813" y="5113338"/>
            <a:ext cx="43180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228600" y="354807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sr-Latn-CS" sz="4400" dirty="0">
                <a:solidFill>
                  <a:schemeClr val="tx2"/>
                </a:solidFill>
                <a:latin typeface="+mj-lt"/>
              </a:rPr>
              <a:t>Апсансни напади - лечење</a:t>
            </a:r>
          </a:p>
        </p:txBody>
      </p:sp>
      <p:sp>
        <p:nvSpPr>
          <p:cNvPr id="91142" name="Rectangle 6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17537" y="1828800"/>
            <a:ext cx="4364038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3200" dirty="0">
                <a:latin typeface="+mn-lt"/>
              </a:rPr>
              <a:t>Valproična kiselina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3200" dirty="0">
                <a:latin typeface="+mn-lt"/>
              </a:rPr>
              <a:t>Etosuksimid 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3200" dirty="0">
                <a:latin typeface="+mn-lt"/>
              </a:rPr>
              <a:t>Lamotrigin 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sr-Latn-CS" sz="3200" dirty="0">
                <a:latin typeface="+mn-lt"/>
              </a:rPr>
              <a:t>       .......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3200" dirty="0">
                <a:latin typeface="+mn-lt"/>
              </a:rPr>
              <a:t>Topiramat (?)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3200" dirty="0">
                <a:latin typeface="+mn-lt"/>
              </a:rPr>
              <a:t>Levetiracetam (?)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sr-Latn-CS" sz="3200" dirty="0">
                <a:latin typeface="+mn-lt"/>
              </a:rPr>
              <a:t>       .......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3200" dirty="0">
                <a:latin typeface="+mn-lt"/>
              </a:rPr>
              <a:t>Metsuksimid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3200" dirty="0">
                <a:latin typeface="+mn-lt"/>
              </a:rPr>
              <a:t>Benzodiazepini </a:t>
            </a:r>
          </a:p>
        </p:txBody>
      </p:sp>
      <p:pic>
        <p:nvPicPr>
          <p:cNvPr id="260100" name="Picture 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1547813"/>
            <a:ext cx="2290762" cy="367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0101" name="Line 8"/>
          <p:cNvSpPr>
            <a:spLocks noChangeShapeType="1"/>
          </p:cNvSpPr>
          <p:nvPr/>
        </p:nvSpPr>
        <p:spPr bwMode="auto">
          <a:xfrm flipH="1" flipV="1">
            <a:off x="6448425" y="2039938"/>
            <a:ext cx="425450" cy="2444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0102" name="Rectangle 9"/>
          <p:cNvSpPr>
            <a:spLocks noChangeArrowheads="1"/>
          </p:cNvSpPr>
          <p:nvPr/>
        </p:nvSpPr>
        <p:spPr bwMode="auto">
          <a:xfrm>
            <a:off x="5029200" y="1828800"/>
            <a:ext cx="958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prazan</a:t>
            </a:r>
            <a:br>
              <a:rPr lang="sr-Latn-CS" sz="1400" b="1">
                <a:latin typeface="Tahoma" pitchFamily="34" charset="0"/>
              </a:rPr>
            </a:br>
            <a:r>
              <a:rPr lang="sr-Latn-CS" sz="1400" b="1" u="sng">
                <a:latin typeface="Tahoma" pitchFamily="34" charset="0"/>
              </a:rPr>
              <a:t>pogled</a:t>
            </a:r>
          </a:p>
        </p:txBody>
      </p:sp>
      <p:sp>
        <p:nvSpPr>
          <p:cNvPr id="260103" name="Rectangle 10"/>
          <p:cNvSpPr>
            <a:spLocks noChangeArrowheads="1"/>
          </p:cNvSpPr>
          <p:nvPr/>
        </p:nvSpPr>
        <p:spPr bwMode="auto">
          <a:xfrm>
            <a:off x="4648200" y="4495800"/>
            <a:ext cx="1316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zamrznut pokret</a:t>
            </a:r>
          </a:p>
        </p:txBody>
      </p:sp>
      <p:sp>
        <p:nvSpPr>
          <p:cNvPr id="260104" name="Line 11"/>
          <p:cNvSpPr>
            <a:spLocks noChangeShapeType="1"/>
          </p:cNvSpPr>
          <p:nvPr/>
        </p:nvSpPr>
        <p:spPr bwMode="auto">
          <a:xfrm flipH="1">
            <a:off x="6216650" y="4038600"/>
            <a:ext cx="328613" cy="8413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90"/>
    </mc:Choice>
    <mc:Fallback xmlns="">
      <p:transition spd="slow" advTm="16990"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1" name="Content Placeholder 2"/>
          <p:cNvSpPr>
            <a:spLocks noGrp="1"/>
          </p:cNvSpPr>
          <p:nvPr>
            <p:ph idx="4294967295"/>
          </p:nvPr>
        </p:nvSpPr>
        <p:spPr>
          <a:xfrm>
            <a:off x="685800" y="1295400"/>
            <a:ext cx="8229600" cy="4572000"/>
          </a:xfrm>
          <a:noFill/>
        </p:spPr>
        <p:txBody>
          <a:bodyPr/>
          <a:lstStyle/>
          <a:p>
            <a:pPr marL="365125" indent="-255588"/>
            <a:r>
              <a:rPr lang="en-US" sz="2400" b="1" dirty="0" err="1" smtClean="0">
                <a:effectLst/>
              </a:rPr>
              <a:t>Етосуксимид</a:t>
            </a:r>
            <a:r>
              <a:rPr lang="en-US" sz="2400" b="1" dirty="0" smtClean="0">
                <a:effectLst/>
              </a:rPr>
              <a:t>, </a:t>
            </a:r>
            <a:r>
              <a:rPr lang="en-US" sz="2400" b="1" dirty="0" err="1" smtClean="0">
                <a:effectLst/>
              </a:rPr>
              <a:t>иако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најстарији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лек</a:t>
            </a:r>
            <a:r>
              <a:rPr lang="en-US" sz="2400" b="1" dirty="0" smtClean="0">
                <a:effectLst/>
              </a:rPr>
              <a:t>, </a:t>
            </a:r>
            <a:r>
              <a:rPr lang="en-US" sz="2400" b="1" dirty="0" err="1" smtClean="0">
                <a:effectLst/>
              </a:rPr>
              <a:t>представља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разуман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избор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за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имицијалну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емпиријску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монотерапију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дечје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апсансне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епилепсије</a:t>
            </a:r>
            <a:r>
              <a:rPr lang="en-US" sz="2400" b="1" dirty="0" smtClean="0">
                <a:effectLst/>
              </a:rPr>
              <a:t> </a:t>
            </a:r>
          </a:p>
          <a:p>
            <a:pPr marL="620713" lvl="1" indent="-228600"/>
            <a:r>
              <a:rPr lang="en-US" sz="2400" b="1" dirty="0" err="1" smtClean="0">
                <a:solidFill>
                  <a:srgbClr val="A50021"/>
                </a:solidFill>
                <a:effectLst/>
              </a:rPr>
              <a:t>добра</a:t>
            </a:r>
            <a:r>
              <a:rPr lang="en-US" sz="2400" b="1" dirty="0" smtClean="0">
                <a:solidFill>
                  <a:srgbClr val="A50021"/>
                </a:solidFill>
                <a:effectLst/>
              </a:rPr>
              <a:t> </a:t>
            </a:r>
            <a:r>
              <a:rPr lang="en-US" sz="2400" b="1" dirty="0" err="1" smtClean="0">
                <a:solidFill>
                  <a:srgbClr val="A50021"/>
                </a:solidFill>
                <a:effectLst/>
              </a:rPr>
              <a:t>ефикасност</a:t>
            </a:r>
            <a:r>
              <a:rPr lang="en-US" sz="2400" b="1" dirty="0" smtClean="0">
                <a:solidFill>
                  <a:srgbClr val="A50021"/>
                </a:solidFill>
                <a:effectLst/>
              </a:rPr>
              <a:t> </a:t>
            </a:r>
          </a:p>
          <a:p>
            <a:pPr marL="620713" lvl="1" indent="-228600"/>
            <a:r>
              <a:rPr lang="en-US" sz="2400" b="1" dirty="0" err="1" smtClean="0">
                <a:solidFill>
                  <a:srgbClr val="A50021"/>
                </a:solidFill>
                <a:effectLst/>
              </a:rPr>
              <a:t>добра</a:t>
            </a:r>
            <a:r>
              <a:rPr lang="en-US" sz="2400" b="1" dirty="0" smtClean="0">
                <a:solidFill>
                  <a:srgbClr val="A50021"/>
                </a:solidFill>
                <a:effectLst/>
              </a:rPr>
              <a:t> </a:t>
            </a:r>
            <a:r>
              <a:rPr lang="en-US" sz="2400" b="1" dirty="0" err="1" smtClean="0">
                <a:solidFill>
                  <a:srgbClr val="A50021"/>
                </a:solidFill>
                <a:effectLst/>
              </a:rPr>
              <a:t>подношљивост</a:t>
            </a:r>
            <a:r>
              <a:rPr lang="en-US" sz="2400" b="1" dirty="0" smtClean="0">
                <a:solidFill>
                  <a:srgbClr val="A50021"/>
                </a:solidFill>
                <a:effectLst/>
              </a:rPr>
              <a:t> </a:t>
            </a:r>
          </a:p>
          <a:p>
            <a:pPr marL="620713" lvl="1" indent="-228600"/>
            <a:r>
              <a:rPr lang="en-US" sz="2400" b="1" dirty="0" err="1" smtClean="0">
                <a:solidFill>
                  <a:srgbClr val="A50021"/>
                </a:solidFill>
                <a:effectLst/>
              </a:rPr>
              <a:t>најмање</a:t>
            </a:r>
            <a:r>
              <a:rPr lang="en-US" sz="2400" b="1" dirty="0" smtClean="0">
                <a:solidFill>
                  <a:srgbClr val="A50021"/>
                </a:solidFill>
                <a:effectLst/>
              </a:rPr>
              <a:t> </a:t>
            </a:r>
            <a:r>
              <a:rPr lang="en-US" sz="2400" b="1" dirty="0" err="1" smtClean="0">
                <a:solidFill>
                  <a:srgbClr val="A50021"/>
                </a:solidFill>
                <a:effectLst/>
              </a:rPr>
              <a:t>когнитивних</a:t>
            </a:r>
            <a:r>
              <a:rPr lang="en-US" sz="2400" b="1" dirty="0" smtClean="0">
                <a:solidFill>
                  <a:srgbClr val="A50021"/>
                </a:solidFill>
                <a:effectLst/>
              </a:rPr>
              <a:t> </a:t>
            </a:r>
            <a:r>
              <a:rPr lang="en-US" sz="2400" b="1" dirty="0" err="1" smtClean="0">
                <a:solidFill>
                  <a:srgbClr val="A50021"/>
                </a:solidFill>
                <a:effectLst/>
              </a:rPr>
              <a:t>сметњи</a:t>
            </a:r>
            <a:r>
              <a:rPr lang="en-US" sz="2400" b="1" dirty="0" smtClean="0">
                <a:solidFill>
                  <a:srgbClr val="A50021"/>
                </a:solidFill>
                <a:effectLst/>
              </a:rPr>
              <a:t> </a:t>
            </a:r>
          </a:p>
          <a:p>
            <a:pPr marL="365125" indent="-255588"/>
            <a:r>
              <a:rPr lang="en-US" sz="2400" b="1" dirty="0" err="1" smtClean="0">
                <a:effectLst/>
              </a:rPr>
              <a:t>Ова</a:t>
            </a:r>
            <a:r>
              <a:rPr lang="en-US" sz="2400" b="1" dirty="0" smtClean="0">
                <a:effectLst/>
              </a:rPr>
              <a:t> "</a:t>
            </a:r>
            <a:r>
              <a:rPr lang="en-US" sz="2400" b="1" dirty="0" err="1" smtClean="0">
                <a:effectLst/>
              </a:rPr>
              <a:t>најбоља</a:t>
            </a:r>
            <a:r>
              <a:rPr lang="en-US" sz="2400" b="1" dirty="0" smtClean="0">
                <a:effectLst/>
              </a:rPr>
              <a:t>" </a:t>
            </a:r>
            <a:r>
              <a:rPr lang="en-US" sz="2400" b="1" dirty="0" err="1" smtClean="0">
                <a:effectLst/>
              </a:rPr>
              <a:t>терапија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није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ефикасна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код</a:t>
            </a:r>
            <a:r>
              <a:rPr lang="en-US" sz="2400" b="1" dirty="0" smtClean="0">
                <a:effectLst/>
              </a:rPr>
              <a:t> ~50% </a:t>
            </a:r>
            <a:r>
              <a:rPr lang="en-US" sz="2400" b="1" dirty="0" err="1" smtClean="0">
                <a:effectLst/>
              </a:rPr>
              <a:t>новодијагностикованих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болесника</a:t>
            </a:r>
            <a:r>
              <a:rPr lang="en-US" sz="2400" b="1" dirty="0" smtClean="0">
                <a:effectLst/>
              </a:rPr>
              <a:t> </a:t>
            </a:r>
          </a:p>
          <a:p>
            <a:pPr marL="620713" lvl="1" indent="-228600"/>
            <a:r>
              <a:rPr lang="en-US" sz="2400" b="1" dirty="0" err="1" smtClean="0">
                <a:solidFill>
                  <a:srgbClr val="0000CC"/>
                </a:solidFill>
                <a:effectLst/>
              </a:rPr>
              <a:t>Ризик</a:t>
            </a:r>
            <a:r>
              <a:rPr lang="en-US" sz="2400" b="1" dirty="0" smtClean="0">
                <a:solidFill>
                  <a:srgbClr val="0000CC"/>
                </a:solidFill>
                <a:effectLst/>
              </a:rPr>
              <a:t> </a:t>
            </a:r>
            <a:r>
              <a:rPr lang="en-US" sz="2400" b="1" dirty="0" err="1" smtClean="0">
                <a:solidFill>
                  <a:srgbClr val="0000CC"/>
                </a:solidFill>
                <a:effectLst/>
              </a:rPr>
              <a:t>од</a:t>
            </a:r>
            <a:r>
              <a:rPr lang="en-US" sz="2400" b="1" dirty="0" smtClean="0">
                <a:solidFill>
                  <a:srgbClr val="0000CC"/>
                </a:solidFill>
                <a:effectLst/>
              </a:rPr>
              <a:t> ГТК </a:t>
            </a:r>
            <a:r>
              <a:rPr lang="en-US" sz="2400" b="1" dirty="0" err="1" smtClean="0">
                <a:solidFill>
                  <a:srgbClr val="0000CC"/>
                </a:solidFill>
                <a:effectLst/>
              </a:rPr>
              <a:t>напада</a:t>
            </a:r>
            <a:r>
              <a:rPr lang="en-US" sz="2400" b="1" dirty="0" smtClean="0">
                <a:solidFill>
                  <a:srgbClr val="0000CC"/>
                </a:solidFill>
                <a:effectLst/>
              </a:rPr>
              <a:t> у </a:t>
            </a:r>
            <a:r>
              <a:rPr lang="en-US" sz="2400" b="1" dirty="0" err="1" smtClean="0">
                <a:solidFill>
                  <a:srgbClr val="0000CC"/>
                </a:solidFill>
                <a:effectLst/>
              </a:rPr>
              <a:t>старијем</a:t>
            </a:r>
            <a:r>
              <a:rPr lang="en-US" sz="2400" b="1" dirty="0" smtClean="0">
                <a:solidFill>
                  <a:srgbClr val="0000CC"/>
                </a:solidFill>
                <a:effectLst/>
              </a:rPr>
              <a:t> </a:t>
            </a:r>
            <a:r>
              <a:rPr lang="en-US" sz="2400" b="1" dirty="0" err="1" smtClean="0">
                <a:solidFill>
                  <a:srgbClr val="0000CC"/>
                </a:solidFill>
                <a:effectLst/>
              </a:rPr>
              <a:t>узрасту</a:t>
            </a:r>
            <a:endParaRPr lang="en-US" sz="2400" b="1" dirty="0" smtClean="0">
              <a:solidFill>
                <a:srgbClr val="0000CC"/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87"/>
    </mc:Choice>
    <mc:Fallback xmlns="">
      <p:transition spd="slow" advTm="24087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4431</TotalTime>
  <Words>6542</Words>
  <Application>Microsoft Office PowerPoint</Application>
  <PresentationFormat>On-screen Show (4:3)</PresentationFormat>
  <Paragraphs>1229</Paragraphs>
  <Slides>143</Slides>
  <Notes>0</Notes>
  <HiddenSlides>1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143</vt:i4>
      </vt:variant>
    </vt:vector>
  </HeadingPairs>
  <TitlesOfParts>
    <vt:vector size="159" baseType="lpstr">
      <vt:lpstr>Arial</vt:lpstr>
      <vt:lpstr>Arial Black</vt:lpstr>
      <vt:lpstr>Calibri</vt:lpstr>
      <vt:lpstr>Garamond</vt:lpstr>
      <vt:lpstr>Lucida Sans Unicode</vt:lpstr>
      <vt:lpstr>Monotype Sorts</vt:lpstr>
      <vt:lpstr>Tahoma</vt:lpstr>
      <vt:lpstr>Times New Roman</vt:lpstr>
      <vt:lpstr>Times YU</vt:lpstr>
      <vt:lpstr>Verdana</vt:lpstr>
      <vt:lpstr>Wingdings</vt:lpstr>
      <vt:lpstr>Organic</vt:lpstr>
      <vt:lpstr>Photo Editor Photo</vt:lpstr>
      <vt:lpstr>CorelPhotoPaint.Image.6</vt:lpstr>
      <vt:lpstr>ClipArt</vt:lpstr>
      <vt:lpstr>Chart</vt:lpstr>
      <vt:lpstr>Епилепсија</vt:lpstr>
      <vt:lpstr>ИСТОРИЈАТ ЕПИЛЕПСИЈЕ </vt:lpstr>
      <vt:lpstr>Дефинишемо два ентитета</vt:lpstr>
      <vt:lpstr>Дефиниција епилептичког напада</vt:lpstr>
      <vt:lpstr>ЕПИЛЕПТИЧКИ НАПАД</vt:lpstr>
      <vt:lpstr>Епилептични напад се карактерише</vt:lpstr>
      <vt:lpstr>ПОДЕЛА ЕПИЛЕПТИЧКИХ НАПАДА</vt:lpstr>
      <vt:lpstr>Епилептични напади су симптом </vt:lpstr>
      <vt:lpstr>ДЕФИНИЦИЈА ЕПИЛЕПСИЈЕ</vt:lpstr>
      <vt:lpstr>PowerPoint Presentation</vt:lpstr>
      <vt:lpstr>PowerPoint Presentation</vt:lpstr>
      <vt:lpstr>ЕТИОЛОГИЈА И КЛАСИФИКАЦИЈА КЛИНИЧКИХ ОБЛИКА ЕПИЛЕПСИЈА</vt:lpstr>
      <vt:lpstr>ЕПИДЕМИОЛОГИЈА ЕПИЛЕПСИЈА </vt:lpstr>
      <vt:lpstr>ПАТОГЕНЕЗА ЕПИЛЕПСИЈЕ</vt:lpstr>
      <vt:lpstr>ПАТОГЕНЕЗА ЕПИЛЕПСИЈЕ</vt:lpstr>
      <vt:lpstr>ПАТОГЕНЕЗА ЕПИЛЕПСИЈЕ</vt:lpstr>
      <vt:lpstr>Мултиаксијални нивои дијагнозе епилепсије</vt:lpstr>
      <vt:lpstr>Мултиаксијални нивои дијагнозе епилепсије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Електроенцефалографија (ЕЕГ)</vt:lpstr>
      <vt:lpstr>PowerPoint Presentation</vt:lpstr>
      <vt:lpstr>PowerPoint Presentation</vt:lpstr>
      <vt:lpstr>PowerPoint Presentation</vt:lpstr>
      <vt:lpstr>EEG</vt:lpstr>
      <vt:lpstr>ЕЕГ код епилепсије</vt:lpstr>
      <vt:lpstr>PowerPoint Presentation</vt:lpstr>
      <vt:lpstr>Иктални ЕЕГ</vt:lpstr>
      <vt:lpstr>Сензитивност интерикталног ЕЕГ-а</vt:lpstr>
      <vt:lpstr>Шта је епилепсија и како се лечи?</vt:lpstr>
      <vt:lpstr>Мултиаксијални нивои дијагнозе епилепсије</vt:lpstr>
      <vt:lpstr>Мултиаксијални нивои дијагнозе епилепсије</vt:lpstr>
      <vt:lpstr>Клиничке карактеристике епилептичког напада</vt:lpstr>
      <vt:lpstr>PowerPoint Presentation</vt:lpstr>
      <vt:lpstr>Razdvajanje neprovociranih od akutnih simptomatskih tj provociranih napada </vt:lpstr>
      <vt:lpstr>Neprovocirani (spontani) napadi</vt:lpstr>
      <vt:lpstr>Opšta pravila</vt:lpstr>
      <vt:lpstr>Opšta pravila</vt:lpstr>
      <vt:lpstr>Opšta pravila</vt:lpstr>
      <vt:lpstr>PowerPoint Presentation</vt:lpstr>
      <vt:lpstr>PowerPoint Presentation</vt:lpstr>
      <vt:lpstr>Мултиаксијални нивои дијагнозе епилепсије</vt:lpstr>
      <vt:lpstr>Мултиаксијални нивои дијагнозе епилепсије</vt:lpstr>
      <vt:lpstr>PowerPoint Presentation</vt:lpstr>
      <vt:lpstr>Klasifikacija epileptičnih napada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Мултиаксијални нивои дијагнозе епилепсије</vt:lpstr>
      <vt:lpstr>Мултиаксијални нивои дијагнозе епилепсије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ФЕБРИЛНИ НАПАДИ</vt:lpstr>
      <vt:lpstr>PowerPoint Presentation</vt:lpstr>
      <vt:lpstr>Основни узроци епилепсије </vt:lpstr>
      <vt:lpstr> Систематична класификација епилепсија према етиологији (Схорвон, 2011) </vt:lpstr>
      <vt:lpstr>Најчешћи провокациони фактори </vt:lpstr>
      <vt:lpstr>Утицај технологије на препознавање етиологије</vt:lpstr>
      <vt:lpstr>Класификација епилепсија ГЕНЕРАЛИЗОВАНЕ ИЛИ (ФОКАЛНЕ) ПАРЦИЈАЛНЕ</vt:lpstr>
      <vt:lpstr>Uzroci generalizovanih epilepsija</vt:lpstr>
      <vt:lpstr>PowerPoint Presentation</vt:lpstr>
      <vt:lpstr>Диференцијална дијагноза</vt:lpstr>
      <vt:lpstr>PowerPoint Presentation</vt:lpstr>
      <vt:lpstr>PowerPoint Presentation</vt:lpstr>
      <vt:lpstr>Узроци фокалних епилепсија</vt:lpstr>
      <vt:lpstr>PowerPoint Presentation</vt:lpstr>
      <vt:lpstr>Симптоматске фокалне епилепсије 1.epilepsia mezijalnog temporalnog režnja</vt:lpstr>
      <vt:lpstr>Лечење провоцираних епилепсија </vt:lpstr>
      <vt:lpstr>Криптогене епилепсије </vt:lpstr>
      <vt:lpstr>Дијагностичка испитивања</vt:lpstr>
      <vt:lpstr>Психогени неепилептични напад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Механизам АЕТ</vt:lpstr>
      <vt:lpstr>Механизам АЕТ</vt:lpstr>
      <vt:lpstr>PowerPoint Presentation</vt:lpstr>
      <vt:lpstr>PowerPoint Presentation</vt:lpstr>
      <vt:lpstr>PowerPoint Presentation</vt:lpstr>
      <vt:lpstr>Избор АЕТ према: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Место леветирацетама код ИГЕ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Епилепсија код жена</vt:lpstr>
      <vt:lpstr>трудноћа</vt:lpstr>
      <vt:lpstr>трудноћа</vt:lpstr>
      <vt:lpstr>Kada terapija antiepileptičkim lekovima nije opravdana?</vt:lpstr>
      <vt:lpstr>PowerPoint Presentation</vt:lpstr>
      <vt:lpstr>PowerPoint Presentation</vt:lpstr>
      <vt:lpstr>Неуробиолошка веза епилепсије, депресије и анксиозности </vt:lpstr>
      <vt:lpstr>Лечење депресије у склопу епилепсије?</vt:lpstr>
      <vt:lpstr>Лекови избора за лечење депресије код болесника са епилепсијом </vt:lpstr>
      <vt:lpstr>Како да се смањи утицај антиепилептичких лекова на депресију? </vt:lpstr>
      <vt:lpstr>Прогресивни поремећај памћења код болесника са темпоралном епилепсијом </vt:lpstr>
      <vt:lpstr>Епилептични статус</vt:lpstr>
      <vt:lpstr>DEFINICIJA epileptičnog statusa </vt:lpstr>
      <vt:lpstr>Praktična (operacionalizovana) definicija</vt:lpstr>
      <vt:lpstr>Epidemiologija se (populacione studije)</vt:lpstr>
      <vt:lpstr>Incidenca prema starosnoj dobi</vt:lpstr>
      <vt:lpstr>Etiologija generalizovanog konvulzivnog epileptičnog statusa (N=346)</vt:lpstr>
      <vt:lpstr>principi lečenja SE</vt:lpstr>
      <vt:lpstr>Principi lečenja se</vt:lpstr>
      <vt:lpstr>Principi lečenja se</vt:lpstr>
      <vt:lpstr>Idealan lek za prekid se</vt:lpstr>
      <vt:lpstr>INTRAVENSKA DOZA OPTEREĆENJA</vt:lpstr>
      <vt:lpstr>IV DOZA OPTEREĆENJA FENOBARBITONOM</vt:lpstr>
      <vt:lpstr>IV DOZA OPTEREĆENJA FENOBARBITONOM</vt:lpstr>
      <vt:lpstr>IV DOZA OPTEREĆENJA FENOBARBITONOM</vt:lpstr>
      <vt:lpstr>Stadijumi lečenja se</vt:lpstr>
      <vt:lpstr>PowerPoint Presentation</vt:lpstr>
      <vt:lpstr>PowerPoint Presentation</vt:lpstr>
      <vt:lpstr>Lekovi za lečenje statusa (antistatusni lekovi)</vt:lpstr>
      <vt:lpstr>Farmakološke  karakteristike antistatusnih lekova</vt:lpstr>
      <vt:lpstr>Закључак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Epilepsija</dc:title>
  <dc:creator>aristic</dc:creator>
  <cp:lastModifiedBy>AleksAnDar</cp:lastModifiedBy>
  <cp:revision>168</cp:revision>
  <dcterms:created xsi:type="dcterms:W3CDTF">2004-04-17T06:39:10Z</dcterms:created>
  <dcterms:modified xsi:type="dcterms:W3CDTF">2021-02-01T12:21:49Z</dcterms:modified>
</cp:coreProperties>
</file>